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1"/>
  </p:notesMasterIdLst>
  <p:sldIdLst>
    <p:sldId id="259" r:id="rId2"/>
    <p:sldId id="287" r:id="rId3"/>
    <p:sldId id="291" r:id="rId4"/>
    <p:sldId id="308" r:id="rId5"/>
    <p:sldId id="312" r:id="rId6"/>
    <p:sldId id="313" r:id="rId7"/>
    <p:sldId id="314" r:id="rId8"/>
    <p:sldId id="315" r:id="rId9"/>
    <p:sldId id="317" r:id="rId10"/>
    <p:sldId id="318" r:id="rId11"/>
    <p:sldId id="319" r:id="rId12"/>
    <p:sldId id="320" r:id="rId13"/>
    <p:sldId id="321" r:id="rId14"/>
    <p:sldId id="322" r:id="rId15"/>
    <p:sldId id="316" r:id="rId16"/>
    <p:sldId id="329" r:id="rId17"/>
    <p:sldId id="324" r:id="rId18"/>
    <p:sldId id="325" r:id="rId19"/>
    <p:sldId id="326" r:id="rId20"/>
    <p:sldId id="327" r:id="rId21"/>
    <p:sldId id="328" r:id="rId22"/>
    <p:sldId id="330" r:id="rId23"/>
    <p:sldId id="262" r:id="rId24"/>
    <p:sldId id="263" r:id="rId25"/>
    <p:sldId id="264" r:id="rId26"/>
    <p:sldId id="265" r:id="rId27"/>
    <p:sldId id="266" r:id="rId28"/>
    <p:sldId id="267" r:id="rId29"/>
    <p:sldId id="268" r:id="rId30"/>
    <p:sldId id="269" r:id="rId31"/>
    <p:sldId id="270" r:id="rId32"/>
    <p:sldId id="271" r:id="rId33"/>
    <p:sldId id="272" r:id="rId34"/>
    <p:sldId id="273" r:id="rId35"/>
    <p:sldId id="274" r:id="rId36"/>
    <p:sldId id="275" r:id="rId37"/>
    <p:sldId id="276" r:id="rId38"/>
    <p:sldId id="277" r:id="rId39"/>
    <p:sldId id="278" r:id="rId40"/>
    <p:sldId id="279" r:id="rId41"/>
    <p:sldId id="280" r:id="rId42"/>
    <p:sldId id="281" r:id="rId43"/>
    <p:sldId id="282" r:id="rId44"/>
    <p:sldId id="283" r:id="rId45"/>
    <p:sldId id="284" r:id="rId46"/>
    <p:sldId id="285" r:id="rId47"/>
    <p:sldId id="286" r:id="rId48"/>
    <p:sldId id="332" r:id="rId49"/>
    <p:sldId id="344" r:id="rId50"/>
    <p:sldId id="334" r:id="rId51"/>
    <p:sldId id="340" r:id="rId52"/>
    <p:sldId id="337" r:id="rId53"/>
    <p:sldId id="345" r:id="rId54"/>
    <p:sldId id="367" r:id="rId55"/>
    <p:sldId id="368" r:id="rId56"/>
    <p:sldId id="357" r:id="rId57"/>
    <p:sldId id="346" r:id="rId58"/>
    <p:sldId id="347" r:id="rId59"/>
    <p:sldId id="358" r:id="rId60"/>
    <p:sldId id="359" r:id="rId61"/>
    <p:sldId id="360" r:id="rId62"/>
    <p:sldId id="369" r:id="rId63"/>
    <p:sldId id="363" r:id="rId64"/>
    <p:sldId id="364" r:id="rId65"/>
    <p:sldId id="365" r:id="rId66"/>
    <p:sldId id="366" r:id="rId67"/>
    <p:sldId id="370" r:id="rId68"/>
    <p:sldId id="371" r:id="rId69"/>
    <p:sldId id="341" r:id="rId7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76" y="2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100" d="100"/>
          <a:sy n="100" d="100"/>
        </p:scale>
        <p:origin x="-4496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0BC6A6-7ABE-4C70-BCEB-FBA2092E2B61}" type="datetimeFigureOut">
              <a:rPr lang="en-IE" smtClean="0"/>
              <a:t>21/11/2014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EF4E1A-CE14-4784-9E28-8A61FEE5DA5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890818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533400" y="685800"/>
            <a:ext cx="5757863" cy="4318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Explain the</a:t>
            </a:r>
            <a:r>
              <a:rPr lang="en-US" baseline="0" dirty="0" smtClean="0"/>
              <a:t> hack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5C6629-6AD2-4D71-8AF6-9E0AA7BD54EE}" type="slidenum">
              <a:rPr lang="en-IE" smtClean="0"/>
              <a:t>35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8556171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cleber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5C6629-6AD2-4D71-8AF6-9E0AA7BD54EE}" type="slidenum">
              <a:rPr lang="en-IE" smtClean="0"/>
              <a:t>38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6278361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They are a factor in ad rank</a:t>
            </a:r>
          </a:p>
          <a:p>
            <a:r>
              <a:rPr lang="en-US" dirty="0" smtClean="0"/>
              <a:t>25 character</a:t>
            </a:r>
            <a:r>
              <a:rPr lang="en-US" baseline="0" dirty="0" smtClean="0"/>
              <a:t> limit</a:t>
            </a:r>
          </a:p>
          <a:p>
            <a:r>
              <a:rPr lang="en-US" baseline="0" dirty="0" smtClean="0"/>
              <a:t>I’ve seen up to 4 show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5C6629-6AD2-4D71-8AF6-9E0AA7BD54EE}" type="slidenum">
              <a:rPr lang="en-IE" smtClean="0"/>
              <a:t>39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77014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Cleber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5C6629-6AD2-4D71-8AF6-9E0AA7BD54EE}" type="slidenum">
              <a:rPr lang="en-IE" smtClean="0"/>
              <a:t>40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2569730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Enhanced campaigns represented a big leap towards audience targeting,</a:t>
            </a:r>
            <a:r>
              <a:rPr lang="en-US" baseline="0" dirty="0" smtClean="0"/>
              <a:t> where less </a:t>
            </a:r>
            <a:r>
              <a:rPr lang="en-US" baseline="0" dirty="0" err="1" smtClean="0"/>
              <a:t>empahsis</a:t>
            </a:r>
            <a:r>
              <a:rPr lang="en-US" baseline="0" dirty="0" smtClean="0"/>
              <a:t> was placed on the keyword and more on the user or audience, based on location, time, device etc. Following enhanced campaigns, </a:t>
            </a:r>
            <a:r>
              <a:rPr lang="en-US" baseline="0" dirty="0" err="1" smtClean="0"/>
              <a:t>furtther</a:t>
            </a:r>
            <a:r>
              <a:rPr lang="en-US" baseline="0" dirty="0" smtClean="0"/>
              <a:t> innovations have put even more of an emphasis on the audience.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5C6629-6AD2-4D71-8AF6-9E0AA7BD54EE}" type="slidenum">
              <a:rPr lang="en-IE" smtClean="0"/>
              <a:t>41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5354434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High traffic, low conversion rate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5C6629-6AD2-4D71-8AF6-9E0AA7BD54EE}" type="slidenum">
              <a:rPr lang="en-IE" smtClean="0"/>
              <a:t>43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1325152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Annotate</a:t>
            </a:r>
            <a:r>
              <a:rPr lang="en-US" baseline="0" dirty="0" smtClean="0"/>
              <a:t> this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5C6629-6AD2-4D71-8AF6-9E0AA7BD54EE}" type="slidenum">
              <a:rPr lang="en-IE" smtClean="0"/>
              <a:t>44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0278222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Selling Kurt</a:t>
            </a:r>
            <a:r>
              <a:rPr lang="en-US" baseline="0" dirty="0" smtClean="0"/>
              <a:t> Geiger Shoes for example</a:t>
            </a:r>
          </a:p>
          <a:p>
            <a:r>
              <a:rPr lang="en-US" baseline="0" dirty="0" smtClean="0"/>
              <a:t>Example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5C6629-6AD2-4D71-8AF6-9E0AA7BD54EE}" type="slidenum">
              <a:rPr lang="en-IE" smtClean="0"/>
              <a:t>45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490116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</a:t>
            </a:r>
            <a:r>
              <a:rPr lang="en-US" baseline="0" dirty="0" smtClean="0"/>
              <a:t> now the bottom of your purchase funnel is feeding more people to the top</a:t>
            </a:r>
          </a:p>
          <a:p>
            <a:r>
              <a:rPr lang="en-US" baseline="0" dirty="0" smtClean="0"/>
              <a:t>And the cycle continues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8839A0-66A0-DF48-8CDB-E623594A2802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9649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</a:t>
            </a:r>
            <a:r>
              <a:rPr lang="en-US" baseline="0" dirty="0" smtClean="0"/>
              <a:t> now the bottom of your purchase funnel is feeding more people to the top</a:t>
            </a:r>
          </a:p>
          <a:p>
            <a:r>
              <a:rPr lang="en-US" baseline="0" dirty="0" smtClean="0"/>
              <a:t>And the cycle continues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8839A0-66A0-DF48-8CDB-E623594A2802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9649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</a:t>
            </a:r>
          </a:p>
          <a:p>
            <a:r>
              <a:rPr lang="en-US" dirty="0" err="1" smtClean="0"/>
              <a:t>Celber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5C6629-6AD2-4D71-8AF6-9E0AA7BD54EE}" type="slidenum">
              <a:rPr lang="en-IE" smtClean="0"/>
              <a:t>25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9309516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>
              <a:lnSpc>
                <a:spcPct val="80000"/>
              </a:lnSpc>
            </a:pPr>
            <a:endParaRPr lang="en-US" sz="1600" dirty="0" smtClean="0"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are</a:t>
            </a:r>
            <a:r>
              <a:rPr lang="en-US" baseline="0" dirty="0" smtClean="0"/>
              <a:t> they and what do they look like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5C6629-6AD2-4D71-8AF6-9E0AA7BD54EE}" type="slidenum">
              <a:rPr lang="en-IE" smtClean="0"/>
              <a:t>27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1721424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happens</a:t>
            </a:r>
            <a:r>
              <a:rPr lang="en-US" baseline="0" dirty="0" smtClean="0"/>
              <a:t> when I click on them </a:t>
            </a:r>
          </a:p>
          <a:p>
            <a:r>
              <a:rPr lang="en-US" baseline="0" dirty="0" smtClean="0"/>
              <a:t>Free click</a:t>
            </a:r>
          </a:p>
          <a:p>
            <a:r>
              <a:rPr lang="en-US" baseline="0" dirty="0" smtClean="0"/>
              <a:t>What do I need to get them</a:t>
            </a:r>
          </a:p>
          <a:p>
            <a:r>
              <a:rPr lang="en-US" baseline="0" dirty="0" smtClean="0"/>
              <a:t>30 independent review sites (incl. </a:t>
            </a:r>
            <a:r>
              <a:rPr lang="en-US" baseline="0" dirty="0" err="1" smtClean="0"/>
              <a:t>shopvote.de</a:t>
            </a:r>
            <a:r>
              <a:rPr lang="en-US" baseline="0" dirty="0" smtClean="0"/>
              <a:t>)</a:t>
            </a:r>
          </a:p>
          <a:p>
            <a:r>
              <a:rPr lang="en-US" baseline="0" dirty="0" smtClean="0"/>
              <a:t>Need 30 unique reviews from last 12 months </a:t>
            </a:r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5C6629-6AD2-4D71-8AF6-9E0AA7BD54EE}" type="slidenum">
              <a:rPr lang="en-IE" smtClean="0"/>
              <a:t>28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7367358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Great for all businesses </a:t>
            </a:r>
          </a:p>
          <a:p>
            <a:r>
              <a:rPr lang="en-US" dirty="0" smtClean="0"/>
              <a:t>Multiplier effect – more traffic</a:t>
            </a:r>
            <a:r>
              <a:rPr lang="en-US" baseline="0" dirty="0" smtClean="0"/>
              <a:t> and conversions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5C6629-6AD2-4D71-8AF6-9E0AA7BD54EE}" type="slidenum">
              <a:rPr lang="en-IE" smtClean="0"/>
              <a:t>29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40816019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multiplier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5C6629-6AD2-4D71-8AF6-9E0AA7BD54EE}" type="slidenum">
              <a:rPr lang="en-IE" smtClean="0"/>
              <a:t>30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5973966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byproduct of great paid is good </a:t>
            </a:r>
            <a:r>
              <a:rPr lang="en-US" dirty="0" err="1" smtClean="0"/>
              <a:t>seo</a:t>
            </a:r>
            <a:r>
              <a:rPr lang="en-US" dirty="0" smtClean="0"/>
              <a:t> (organic)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5C6629-6AD2-4D71-8AF6-9E0AA7BD54EE}" type="slidenum">
              <a:rPr lang="en-IE" smtClean="0"/>
              <a:t>31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42320330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Distinguish the review extension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5C6629-6AD2-4D71-8AF6-9E0AA7BD54EE}" type="slidenum">
              <a:rPr lang="en-IE" smtClean="0"/>
              <a:t>32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1103012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5C6629-6AD2-4D71-8AF6-9E0AA7BD54EE}" type="slidenum">
              <a:rPr lang="en-IE" smtClean="0"/>
              <a:t>33</a:t>
            </a:fld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9120621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908720"/>
            <a:ext cx="748883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79912" y="3789040"/>
            <a:ext cx="4460032" cy="1500187"/>
          </a:xfrm>
        </p:spPr>
        <p:txBody>
          <a:bodyPr anchor="ctr">
            <a:normAutofit/>
          </a:bodyPr>
          <a:lstStyle>
            <a:lvl1pPr marL="0" indent="0">
              <a:buNone/>
              <a:defRPr sz="3200" b="1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21F49-2DBE-4FB6-8445-C8C0C7EFD95E}" type="datetimeFigureOut">
              <a:rPr lang="en-IE" smtClean="0"/>
              <a:t>21/11/2014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83CDB-3397-416E-80BF-0CC2BD93D6E4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796959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21F49-2DBE-4FB6-8445-C8C0C7EFD95E}" type="datetimeFigureOut">
              <a:rPr lang="en-IE" smtClean="0"/>
              <a:t>21/11/2014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83CDB-3397-416E-80BF-0CC2BD93D6E4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4139866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21F49-2DBE-4FB6-8445-C8C0C7EFD95E}" type="datetimeFigureOut">
              <a:rPr lang="en-IE" smtClean="0"/>
              <a:t>21/11/2014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83CDB-3397-416E-80BF-0CC2BD93D6E4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604686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FailteIreland_PPT_BG_1024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8763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ooter Placeholder 4"/>
          <p:cNvSpPr txBox="1">
            <a:spLocks/>
          </p:cNvSpPr>
          <p:nvPr userDrawn="1"/>
        </p:nvSpPr>
        <p:spPr>
          <a:xfrm>
            <a:off x="685800" y="5975350"/>
            <a:ext cx="2895600" cy="360363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marL="0" algn="r" defTabSz="457200" rtl="0" eaLnBrk="1" latinLnBrk="0" hangingPunct="1">
              <a:defRPr sz="1200" b="0" kern="1200">
                <a:solidFill>
                  <a:srgbClr val="130951"/>
                </a:solidFill>
                <a:latin typeface="Verdana"/>
                <a:ea typeface="+mn-ea"/>
                <a:cs typeface="Verdana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8" name="Picture 9" descr="FáilteIreland_Logo_RGB_512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" y="792163"/>
            <a:ext cx="2879725" cy="60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4000" y="2159999"/>
            <a:ext cx="6696000" cy="2160000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50000"/>
              </a:lnSpc>
              <a:defRPr sz="3200" strike="noStrike" cap="all" baseline="0">
                <a:latin typeface="Verdana"/>
                <a:cs typeface="Verdana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4000" y="5975999"/>
            <a:ext cx="3600000" cy="360000"/>
          </a:xfrm>
          <a:prstGeom prst="rect">
            <a:avLst/>
          </a:prstGeom>
        </p:spPr>
        <p:txBody>
          <a:bodyPr anchor="b"/>
          <a:lstStyle>
            <a:lvl1pPr marL="0" indent="0" algn="l">
              <a:spcAft>
                <a:spcPts val="850"/>
              </a:spcAft>
              <a:buNone/>
              <a:defRPr sz="1300" b="1">
                <a:solidFill>
                  <a:srgbClr val="130951"/>
                </a:solidFill>
                <a:latin typeface="Verdana"/>
                <a:cs typeface="Verdan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76267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21F49-2DBE-4FB6-8445-C8C0C7EFD95E}" type="datetimeFigureOut">
              <a:rPr lang="en-IE" smtClean="0"/>
              <a:t>21/11/2014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83CDB-3397-416E-80BF-0CC2BD93D6E4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5070965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3490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3490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21F49-2DBE-4FB6-8445-C8C0C7EFD95E}" type="datetimeFigureOut">
              <a:rPr lang="en-IE" smtClean="0"/>
              <a:t>21/11/2014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83CDB-3397-416E-80BF-0CC2BD93D6E4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218163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ctio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21F49-2DBE-4FB6-8445-C8C0C7EFD95E}" type="datetimeFigureOut">
              <a:rPr lang="en-IE" smtClean="0"/>
              <a:t>21/11/2014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83CDB-3397-416E-80BF-0CC2BD93D6E4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673596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77440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77440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21F49-2DBE-4FB6-8445-C8C0C7EFD95E}" type="datetimeFigureOut">
              <a:rPr lang="en-IE" smtClean="0"/>
              <a:t>21/11/2014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83CDB-3397-416E-80BF-0CC2BD93D6E4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531960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21F49-2DBE-4FB6-8445-C8C0C7EFD95E}" type="datetimeFigureOut">
              <a:rPr lang="en-IE" smtClean="0"/>
              <a:t>21/11/2014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83CDB-3397-416E-80BF-0CC2BD93D6E4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57267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21F49-2DBE-4FB6-8445-C8C0C7EFD95E}" type="datetimeFigureOut">
              <a:rPr lang="en-IE" smtClean="0"/>
              <a:t>21/11/2014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83CDB-3397-416E-80BF-0CC2BD93D6E4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204404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21F49-2DBE-4FB6-8445-C8C0C7EFD95E}" type="datetimeFigureOut">
              <a:rPr lang="en-IE" smtClean="0"/>
              <a:t>21/11/2014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83CDB-3397-416E-80BF-0CC2BD93D6E4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53281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21F49-2DBE-4FB6-8445-C8C0C7EFD95E}" type="datetimeFigureOut">
              <a:rPr lang="en-IE" smtClean="0"/>
              <a:t>21/11/2014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83CDB-3397-416E-80BF-0CC2BD93D6E4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75222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65192"/>
            <a:ext cx="9144000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I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165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721F49-2DBE-4FB6-8445-C8C0C7EFD95E}" type="datetimeFigureOut">
              <a:rPr lang="en-IE" smtClean="0"/>
              <a:t>21/11/2014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E83CDB-3397-416E-80BF-0CC2BD93D6E4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81417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0" r:id="rId2"/>
    <p:sldLayoutId id="2147483652" r:id="rId3"/>
    <p:sldLayoutId id="2147483649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6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image" Target="../media/image51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image" Target="../media/image51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TITLE</a:t>
            </a:r>
            <a:endParaRPr lang="en-US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864000" y="5085184"/>
            <a:ext cx="3600000" cy="1250815"/>
          </a:xfrm>
        </p:spPr>
        <p:txBody>
          <a:bodyPr>
            <a:normAutofit fontScale="85000" lnSpcReduction="10000"/>
          </a:bodyPr>
          <a:lstStyle/>
          <a:p>
            <a:r>
              <a:rPr lang="en-US" sz="1800" dirty="0" smtClean="0"/>
              <a:t>Strategies For Online Success</a:t>
            </a:r>
          </a:p>
          <a:p>
            <a:r>
              <a:rPr lang="en-US" dirty="0" smtClean="0"/>
              <a:t>Alan Coleman, CEO</a:t>
            </a:r>
          </a:p>
          <a:p>
            <a:r>
              <a:rPr lang="en-US" dirty="0" smtClean="0"/>
              <a:t>Brendan </a:t>
            </a:r>
            <a:r>
              <a:rPr lang="en-US" dirty="0" err="1" smtClean="0"/>
              <a:t>Almack</a:t>
            </a:r>
            <a:r>
              <a:rPr lang="en-US" dirty="0" smtClean="0"/>
              <a:t>, Account Director</a:t>
            </a:r>
          </a:p>
          <a:p>
            <a:r>
              <a:rPr lang="en-US" dirty="0" smtClean="0"/>
              <a:t>@</a:t>
            </a:r>
            <a:r>
              <a:rPr lang="en-US" dirty="0" err="1" smtClean="0"/>
              <a:t>wolfgangdigital</a:t>
            </a:r>
            <a:endParaRPr lang="en-US" dirty="0"/>
          </a:p>
        </p:txBody>
      </p:sp>
      <p:pic>
        <p:nvPicPr>
          <p:cNvPr id="4" name="Content Placeholder 3" descr="WG Digital Marketing Scientist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" b="37"/>
          <a:stretch>
            <a:fillRect/>
          </a:stretch>
        </p:blipFill>
        <p:spPr>
          <a:xfrm>
            <a:off x="323528" y="980728"/>
            <a:ext cx="8229600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6786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4-11-19 at 08.33.17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902" r="-9902"/>
          <a:stretch>
            <a:fillRect/>
          </a:stretch>
        </p:blipFill>
        <p:spPr>
          <a:xfrm>
            <a:off x="467544" y="1124744"/>
            <a:ext cx="8229600" cy="4165600"/>
          </a:xfrm>
        </p:spPr>
      </p:pic>
    </p:spTree>
    <p:extLst>
      <p:ext uri="{BB962C8B-B14F-4D97-AF65-F5344CB8AC3E}">
        <p14:creationId xmlns:p14="http://schemas.microsoft.com/office/powerpoint/2010/main" val="779910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4-11-19 at 08.33.25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6601" r="-56601"/>
          <a:stretch>
            <a:fillRect/>
          </a:stretch>
        </p:blipFill>
        <p:spPr>
          <a:xfrm>
            <a:off x="467544" y="908720"/>
            <a:ext cx="8229600" cy="4165600"/>
          </a:xfrm>
        </p:spPr>
      </p:pic>
    </p:spTree>
    <p:extLst>
      <p:ext uri="{BB962C8B-B14F-4D97-AF65-F5344CB8AC3E}">
        <p14:creationId xmlns:p14="http://schemas.microsoft.com/office/powerpoint/2010/main" val="3084724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4-11-19 at 08.33.40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30" r="-7230"/>
          <a:stretch>
            <a:fillRect/>
          </a:stretch>
        </p:blipFill>
        <p:spPr>
          <a:xfrm>
            <a:off x="467544" y="1196752"/>
            <a:ext cx="8229600" cy="4165600"/>
          </a:xfrm>
        </p:spPr>
      </p:pic>
    </p:spTree>
    <p:extLst>
      <p:ext uri="{BB962C8B-B14F-4D97-AF65-F5344CB8AC3E}">
        <p14:creationId xmlns:p14="http://schemas.microsoft.com/office/powerpoint/2010/main" val="168202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4-11-19 at 08.33.46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1786" b="-31786"/>
          <a:stretch>
            <a:fillRect/>
          </a:stretch>
        </p:blipFill>
        <p:spPr>
          <a:xfrm>
            <a:off x="467544" y="980728"/>
            <a:ext cx="8229600" cy="4165600"/>
          </a:xfrm>
        </p:spPr>
      </p:pic>
    </p:spTree>
    <p:extLst>
      <p:ext uri="{BB962C8B-B14F-4D97-AF65-F5344CB8AC3E}">
        <p14:creationId xmlns:p14="http://schemas.microsoft.com/office/powerpoint/2010/main" val="99603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4-11-19 at 08.33.54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4" b="3674"/>
          <a:stretch>
            <a:fillRect/>
          </a:stretch>
        </p:blipFill>
        <p:spPr>
          <a:xfrm>
            <a:off x="467544" y="1124744"/>
            <a:ext cx="8229600" cy="4165600"/>
          </a:xfrm>
        </p:spPr>
      </p:pic>
    </p:spTree>
    <p:extLst>
      <p:ext uri="{BB962C8B-B14F-4D97-AF65-F5344CB8AC3E}">
        <p14:creationId xmlns:p14="http://schemas.microsoft.com/office/powerpoint/2010/main" val="1798416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4-11-19 at 08.34.02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083" r="-37083"/>
          <a:stretch>
            <a:fillRect/>
          </a:stretch>
        </p:blipFill>
        <p:spPr>
          <a:xfrm>
            <a:off x="467544" y="1196752"/>
            <a:ext cx="8229600" cy="4165600"/>
          </a:xfrm>
        </p:spPr>
      </p:pic>
    </p:spTree>
    <p:extLst>
      <p:ext uri="{BB962C8B-B14F-4D97-AF65-F5344CB8AC3E}">
        <p14:creationId xmlns:p14="http://schemas.microsoft.com/office/powerpoint/2010/main" val="2844809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4-11-19 at 08.34.12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7789" b="-37789"/>
          <a:stretch>
            <a:fillRect/>
          </a:stretch>
        </p:blipFill>
        <p:spPr>
          <a:xfrm>
            <a:off x="467544" y="1196752"/>
            <a:ext cx="8229600" cy="4165600"/>
          </a:xfrm>
        </p:spPr>
      </p:pic>
    </p:spTree>
    <p:extLst>
      <p:ext uri="{BB962C8B-B14F-4D97-AF65-F5344CB8AC3E}">
        <p14:creationId xmlns:p14="http://schemas.microsoft.com/office/powerpoint/2010/main" val="569093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4-11-19 at 08.34.19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48" b="4348"/>
          <a:stretch>
            <a:fillRect/>
          </a:stretch>
        </p:blipFill>
        <p:spPr>
          <a:xfrm>
            <a:off x="467544" y="1196752"/>
            <a:ext cx="8229600" cy="4165600"/>
          </a:xfrm>
        </p:spPr>
      </p:pic>
    </p:spTree>
    <p:extLst>
      <p:ext uri="{BB962C8B-B14F-4D97-AF65-F5344CB8AC3E}">
        <p14:creationId xmlns:p14="http://schemas.microsoft.com/office/powerpoint/2010/main" val="135380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4-11-19 at 08.34.30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378" r="-21378"/>
          <a:stretch>
            <a:fillRect/>
          </a:stretch>
        </p:blipFill>
        <p:spPr>
          <a:xfrm>
            <a:off x="467544" y="1052736"/>
            <a:ext cx="8229600" cy="4165600"/>
          </a:xfrm>
        </p:spPr>
      </p:pic>
    </p:spTree>
    <p:extLst>
      <p:ext uri="{BB962C8B-B14F-4D97-AF65-F5344CB8AC3E}">
        <p14:creationId xmlns:p14="http://schemas.microsoft.com/office/powerpoint/2010/main" val="2908459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4-11-19 at 08.34.39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953" r="-16953"/>
          <a:stretch>
            <a:fillRect/>
          </a:stretch>
        </p:blipFill>
        <p:spPr>
          <a:xfrm>
            <a:off x="467544" y="1124744"/>
            <a:ext cx="8229600" cy="4165600"/>
          </a:xfrm>
        </p:spPr>
      </p:pic>
    </p:spTree>
    <p:extLst>
      <p:ext uri="{BB962C8B-B14F-4D97-AF65-F5344CB8AC3E}">
        <p14:creationId xmlns:p14="http://schemas.microsoft.com/office/powerpoint/2010/main" val="104636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4-10-01 at 10.17.5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03" b="8203"/>
          <a:stretch>
            <a:fillRect/>
          </a:stretch>
        </p:blipFill>
        <p:spPr>
          <a:xfrm>
            <a:off x="395536" y="980728"/>
            <a:ext cx="8229600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97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4-11-19 at 08.34.46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395" b="-15395"/>
          <a:stretch>
            <a:fillRect/>
          </a:stretch>
        </p:blipFill>
        <p:spPr>
          <a:xfrm>
            <a:off x="467544" y="836712"/>
            <a:ext cx="8229600" cy="4165600"/>
          </a:xfrm>
        </p:spPr>
      </p:pic>
    </p:spTree>
    <p:extLst>
      <p:ext uri="{BB962C8B-B14F-4D97-AF65-F5344CB8AC3E}">
        <p14:creationId xmlns:p14="http://schemas.microsoft.com/office/powerpoint/2010/main" val="1781601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5206" b="5206"/>
          <a:stretch>
            <a:fillRect/>
          </a:stretch>
        </p:blipFill>
        <p:spPr>
          <a:xfrm>
            <a:off x="467544" y="1052736"/>
            <a:ext cx="8229600" cy="4165600"/>
          </a:xfrm>
        </p:spPr>
      </p:pic>
    </p:spTree>
    <p:extLst>
      <p:ext uri="{BB962C8B-B14F-4D97-AF65-F5344CB8AC3E}">
        <p14:creationId xmlns:p14="http://schemas.microsoft.com/office/powerpoint/2010/main" val="128289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Money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5" b="1245"/>
          <a:stretch>
            <a:fillRect/>
          </a:stretch>
        </p:blipFill>
        <p:spPr>
          <a:xfrm>
            <a:off x="457200" y="925049"/>
            <a:ext cx="8229600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401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worldgoround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164" r="-18164"/>
          <a:stretch>
            <a:fillRect/>
          </a:stretch>
        </p:blipFill>
        <p:spPr>
          <a:xfrm>
            <a:off x="-1720142" y="0"/>
            <a:ext cx="12650689" cy="6957392"/>
          </a:xfrm>
        </p:spPr>
      </p:pic>
    </p:spTree>
    <p:extLst>
      <p:ext uri="{BB962C8B-B14F-4D97-AF65-F5344CB8AC3E}">
        <p14:creationId xmlns:p14="http://schemas.microsoft.com/office/powerpoint/2010/main" val="3708834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Many </a:t>
            </a:r>
            <a:r>
              <a:rPr lang="en-US" dirty="0" err="1" smtClean="0"/>
              <a:t>Adwords</a:t>
            </a:r>
            <a:r>
              <a:rPr lang="en-US" dirty="0" smtClean="0"/>
              <a:t> Innovations in Q3 2014?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340768"/>
            <a:ext cx="4114800" cy="4525963"/>
          </a:xfrm>
        </p:spPr>
        <p:txBody>
          <a:bodyPr>
            <a:normAutofit fontScale="2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6400" dirty="0"/>
              <a:t>P</a:t>
            </a:r>
            <a:r>
              <a:rPr lang="en-US" sz="6400" dirty="0" smtClean="0"/>
              <a:t>roduct </a:t>
            </a:r>
            <a:r>
              <a:rPr lang="en-US" sz="6400" dirty="0"/>
              <a:t>ratings on Google Shopping</a:t>
            </a:r>
            <a:endParaRPr lang="en-US" sz="6400" b="1" dirty="0"/>
          </a:p>
          <a:p>
            <a:pPr marL="514350" indent="-514350">
              <a:buFont typeface="+mj-lt"/>
              <a:buAutoNum type="arabicPeriod"/>
            </a:pPr>
            <a:r>
              <a:rPr lang="en-US" sz="6400" dirty="0"/>
              <a:t>New shipping configuration tool available in Google Merchant Center</a:t>
            </a:r>
            <a:endParaRPr lang="en-US" sz="6400" b="1" dirty="0"/>
          </a:p>
          <a:p>
            <a:pPr marL="514350" indent="-514350">
              <a:buFont typeface="+mj-lt"/>
              <a:buAutoNum type="arabicPeriod"/>
            </a:pPr>
            <a:r>
              <a:rPr lang="en-US" sz="6400" dirty="0"/>
              <a:t>Search Network with Display </a:t>
            </a:r>
            <a:r>
              <a:rPr lang="en-US" sz="6400" dirty="0" smtClean="0"/>
              <a:t>Select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6400" dirty="0" smtClean="0"/>
              <a:t>New </a:t>
            </a:r>
            <a:r>
              <a:rPr lang="en-US" sz="6400" dirty="0"/>
              <a:t>Shopping Campaigns Upgrade Tool</a:t>
            </a:r>
            <a:endParaRPr lang="en-US" sz="6400" b="1" dirty="0"/>
          </a:p>
          <a:p>
            <a:pPr marL="514350" indent="-514350">
              <a:buFont typeface="+mj-lt"/>
              <a:buAutoNum type="arabicPeriod"/>
            </a:pPr>
            <a:r>
              <a:rPr lang="en-US" sz="6400" dirty="0"/>
              <a:t>Close variant matching for all exact and phrase keywords</a:t>
            </a:r>
            <a:endParaRPr lang="en-US" sz="6400" b="1" dirty="0"/>
          </a:p>
          <a:p>
            <a:pPr marL="514350" indent="-514350">
              <a:buFont typeface="+mj-lt"/>
              <a:buAutoNum type="arabicPeriod"/>
            </a:pPr>
            <a:r>
              <a:rPr lang="en-US" sz="6400" dirty="0"/>
              <a:t>Introducing Website Call Conversions</a:t>
            </a:r>
            <a:endParaRPr lang="en-US" sz="6400" b="1" dirty="0"/>
          </a:p>
          <a:p>
            <a:pPr marL="514350" indent="-514350">
              <a:buFont typeface="+mj-lt"/>
              <a:buAutoNum type="arabicPeriod"/>
            </a:pPr>
            <a:r>
              <a:rPr lang="en-US" sz="6400" dirty="0"/>
              <a:t>Using Google Search and YouTube to Promote Your App</a:t>
            </a:r>
            <a:endParaRPr lang="en-US" sz="6400" b="1" dirty="0"/>
          </a:p>
          <a:p>
            <a:pPr marL="514350" indent="-514350">
              <a:buFont typeface="+mj-lt"/>
              <a:buAutoNum type="arabicPeriod"/>
            </a:pPr>
            <a:r>
              <a:rPr lang="en-US" sz="6400" dirty="0" smtClean="0"/>
              <a:t>Product </a:t>
            </a:r>
            <a:r>
              <a:rPr lang="en-US" sz="6400" dirty="0"/>
              <a:t>Listing Ads </a:t>
            </a:r>
            <a:r>
              <a:rPr lang="en-US" sz="6400" dirty="0" smtClean="0"/>
              <a:t>become Google Shopping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6400" dirty="0" smtClean="0"/>
              <a:t>New display ads formats for </a:t>
            </a:r>
            <a:r>
              <a:rPr lang="en-US" sz="6400" dirty="0"/>
              <a:t>a multi-screen world</a:t>
            </a:r>
            <a:endParaRPr lang="en-US" sz="6400" b="1" dirty="0"/>
          </a:p>
          <a:p>
            <a:pPr marL="514350" indent="-514350">
              <a:buFont typeface="+mj-lt"/>
              <a:buAutoNum type="arabicPeriod"/>
            </a:pPr>
            <a:r>
              <a:rPr lang="en-US" sz="6400" dirty="0" smtClean="0"/>
              <a:t>Google Shopping: automatic </a:t>
            </a:r>
            <a:r>
              <a:rPr lang="en-US" sz="6400" dirty="0"/>
              <a:t>item updates</a:t>
            </a:r>
            <a:endParaRPr lang="en-US" sz="6400" b="1" dirty="0"/>
          </a:p>
          <a:p>
            <a:pPr marL="514350" indent="-514350">
              <a:buFont typeface="+mj-lt"/>
              <a:buAutoNum type="arabicPeriod"/>
            </a:pPr>
            <a:r>
              <a:rPr lang="en-US" sz="6400" dirty="0"/>
              <a:t>E</a:t>
            </a:r>
            <a:r>
              <a:rPr lang="en-US" sz="6400" dirty="0" smtClean="0"/>
              <a:t>stimated </a:t>
            </a:r>
            <a:r>
              <a:rPr lang="en-US" sz="6400" dirty="0"/>
              <a:t>cross-device conversions, now available for display</a:t>
            </a:r>
            <a:endParaRPr lang="en-US" sz="6400" b="1" dirty="0"/>
          </a:p>
          <a:p>
            <a:pPr marL="514350" indent="-514350">
              <a:buFont typeface="+mj-lt"/>
              <a:buAutoNum type="arabicPeriod"/>
            </a:pPr>
            <a:r>
              <a:rPr lang="en-US" sz="6400" dirty="0"/>
              <a:t>A simpler way to manage your business locations in AdWords</a:t>
            </a:r>
            <a:endParaRPr lang="en-US" sz="6400" b="1" dirty="0"/>
          </a:p>
          <a:p>
            <a:pPr marL="514350" indent="-514350">
              <a:buFont typeface="+mj-lt"/>
              <a:buAutoNum type="arabicPeriod"/>
            </a:pPr>
            <a:endParaRPr lang="en-US" b="1" dirty="0"/>
          </a:p>
          <a:p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654352" y="1369368"/>
            <a:ext cx="411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 startAt="13"/>
            </a:pPr>
            <a:r>
              <a:rPr lang="en-US" sz="1600" dirty="0" smtClean="0"/>
              <a:t>Scale </a:t>
            </a:r>
            <a:r>
              <a:rPr lang="en-US" sz="1600" dirty="0"/>
              <a:t>your Shopping campaigns with bulk uploads and AdWords Editor</a:t>
            </a:r>
            <a:endParaRPr lang="en-US" sz="1600" b="1" dirty="0"/>
          </a:p>
          <a:p>
            <a:pPr marL="514350" indent="-514350">
              <a:buFont typeface="+mj-lt"/>
              <a:buAutoNum type="arabicPeriod" startAt="13"/>
            </a:pPr>
            <a:r>
              <a:rPr lang="en-US" sz="1600" dirty="0"/>
              <a:t>Advertising on your schedule with AdWords Express</a:t>
            </a:r>
            <a:endParaRPr lang="en-US" sz="1600" b="1" dirty="0"/>
          </a:p>
          <a:p>
            <a:pPr marL="514350" indent="-514350">
              <a:buFont typeface="+mj-lt"/>
              <a:buAutoNum type="arabicPeriod" startAt="13"/>
            </a:pPr>
            <a:r>
              <a:rPr lang="en-US" sz="1600" dirty="0"/>
              <a:t>Introducing Dynamic </a:t>
            </a:r>
            <a:r>
              <a:rPr lang="en-US" sz="1600" dirty="0" err="1" smtClean="0"/>
              <a:t>Sitelinks</a:t>
            </a:r>
            <a:endParaRPr lang="en-US" sz="1600" dirty="0" smtClean="0"/>
          </a:p>
          <a:p>
            <a:pPr marL="514350" indent="-514350">
              <a:buFont typeface="+mj-lt"/>
              <a:buAutoNum type="arabicPeriod" startAt="13"/>
            </a:pPr>
            <a:r>
              <a:rPr lang="en-US" sz="1600" dirty="0"/>
              <a:t>Making it easier to build rich and engaging mobile ads for the Google Display Network</a:t>
            </a:r>
            <a:endParaRPr lang="en-US" sz="1600" b="1" dirty="0"/>
          </a:p>
          <a:p>
            <a:pPr marL="514350" indent="-514350">
              <a:buFont typeface="+mj-lt"/>
              <a:buAutoNum type="arabicPeriod" startAt="13"/>
            </a:pPr>
            <a:r>
              <a:rPr lang="en-US" sz="1600" dirty="0"/>
              <a:t>Call </a:t>
            </a:r>
            <a:r>
              <a:rPr lang="en-US" sz="1600" dirty="0" smtClean="0"/>
              <a:t>out Extensions </a:t>
            </a:r>
          </a:p>
          <a:p>
            <a:pPr marL="514350" indent="-514350">
              <a:buFont typeface="+mj-lt"/>
              <a:buAutoNum type="arabicPeriod" startAt="13"/>
            </a:pPr>
            <a:r>
              <a:rPr lang="en-US" sz="1600" dirty="0" smtClean="0"/>
              <a:t>Product </a:t>
            </a:r>
            <a:r>
              <a:rPr lang="en-US" sz="1600" dirty="0"/>
              <a:t>Listing Ads </a:t>
            </a:r>
            <a:r>
              <a:rPr lang="en-US" sz="1600" dirty="0" smtClean="0"/>
              <a:t>now  on search network</a:t>
            </a:r>
            <a:endParaRPr lang="en-US" sz="1600" b="1" dirty="0"/>
          </a:p>
          <a:p>
            <a:pPr marL="514350" indent="-514350">
              <a:buFont typeface="+mj-lt"/>
              <a:buAutoNum type="arabicPeriod" startAt="13"/>
            </a:pPr>
            <a:r>
              <a:rPr lang="en-US" sz="1600" dirty="0" smtClean="0"/>
              <a:t>New look mobile search ads</a:t>
            </a:r>
            <a:endParaRPr lang="en-US" sz="1600" b="1" dirty="0"/>
          </a:p>
          <a:p>
            <a:pPr marL="514350" indent="-514350">
              <a:buFont typeface="+mj-lt"/>
              <a:buAutoNum type="arabicPeriod" startAt="13"/>
            </a:pPr>
            <a:r>
              <a:rPr lang="en-US" sz="1600" dirty="0"/>
              <a:t>Local inventory ads expand to more countries and formats</a:t>
            </a:r>
            <a:endParaRPr lang="en-US" sz="1600" b="1" dirty="0"/>
          </a:p>
          <a:p>
            <a:pPr marL="514350" indent="-514350">
              <a:buFont typeface="+mj-lt"/>
              <a:buAutoNum type="arabicPeriod" startAt="13"/>
            </a:pPr>
            <a:r>
              <a:rPr lang="en-US" sz="1600" dirty="0" smtClean="0"/>
              <a:t>Announcing Ad </a:t>
            </a:r>
            <a:r>
              <a:rPr lang="en-US" sz="1600" dirty="0" err="1" smtClean="0"/>
              <a:t>customiser</a:t>
            </a:r>
            <a:endParaRPr lang="en-US" sz="1600" b="1" dirty="0"/>
          </a:p>
          <a:p>
            <a:pPr marL="514350" indent="-514350">
              <a:buFont typeface="+mj-lt"/>
              <a:buAutoNum type="arabicPeriod" startAt="13"/>
            </a:pPr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8593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New?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t="11095" b="1109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8718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AdWords</a:t>
            </a:r>
            <a:r>
              <a:rPr lang="en-US" b="1" dirty="0" smtClean="0"/>
              <a:t> Seller Ratings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2" descr="http://upload.wikimedia.org/wikipedia/commons/thumb/a/ae/5_stars.svg/535px-5_stars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852936"/>
            <a:ext cx="5095875" cy="1047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1588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534713" cy="57242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1300845" y="2276873"/>
            <a:ext cx="4988407" cy="1080120"/>
          </a:xfrm>
          <a:prstGeom prst="rect">
            <a:avLst/>
          </a:prstGeom>
          <a:noFill/>
          <a:ln w="254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331640" y="2852936"/>
            <a:ext cx="223224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2054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791211" cy="54753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8133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Trust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052736"/>
            <a:ext cx="5826125" cy="4951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2274791" y="1983977"/>
            <a:ext cx="4968551" cy="216024"/>
          </a:xfrm>
          <a:prstGeom prst="rect">
            <a:avLst/>
          </a:prstGeom>
          <a:noFill/>
          <a:ln w="254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4278769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/>
              <a:t>Digital Marketing KPI Study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/>
              <a:t>Keeping Up With Google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/>
              <a:t>Getting More From Facebook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/>
              <a:t>Q&amp;A</a:t>
            </a:r>
            <a:endParaRPr lang="en-US" b="1" dirty="0"/>
          </a:p>
        </p:txBody>
      </p:sp>
      <p:pic>
        <p:nvPicPr>
          <p:cNvPr id="4" name="Picture 3" descr="Screen Shot 2014-11-19 at 10.10.1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700808"/>
            <a:ext cx="3218346" cy="3197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9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8"/>
            <a:ext cx="5873861" cy="39396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1187624" y="3068960"/>
            <a:ext cx="3024336" cy="792088"/>
          </a:xfrm>
          <a:prstGeom prst="rect">
            <a:avLst/>
          </a:prstGeom>
          <a:noFill/>
          <a:ln w="254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1187624" y="3501008"/>
            <a:ext cx="1789196" cy="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2"/>
          <p:cNvSpPr txBox="1">
            <a:spLocks/>
          </p:cNvSpPr>
          <p:nvPr/>
        </p:nvSpPr>
        <p:spPr>
          <a:xfrm>
            <a:off x="6300192" y="2780928"/>
            <a:ext cx="2990850" cy="2595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charset="2"/>
              <a:buChar char="§"/>
            </a:pPr>
            <a:r>
              <a:rPr lang="en-IE" sz="2400" b="1" dirty="0" smtClean="0"/>
              <a:t>17% </a:t>
            </a:r>
            <a:r>
              <a:rPr lang="en-IE" sz="2400" dirty="0" smtClean="0"/>
              <a:t>lift in CTR</a:t>
            </a:r>
            <a:br>
              <a:rPr lang="en-IE" sz="2400" dirty="0" smtClean="0"/>
            </a:br>
            <a:endParaRPr lang="en-IE" sz="2400" dirty="0" smtClean="0"/>
          </a:p>
          <a:p>
            <a:pPr>
              <a:buFont typeface="Wingdings" charset="2"/>
              <a:buChar char="§"/>
            </a:pPr>
            <a:r>
              <a:rPr lang="en-IE" sz="2400" b="1" dirty="0" smtClean="0"/>
              <a:t>23% </a:t>
            </a:r>
            <a:r>
              <a:rPr lang="en-IE" sz="2400" dirty="0" smtClean="0"/>
              <a:t>conversion </a:t>
            </a:r>
            <a:r>
              <a:rPr lang="en-IE" sz="2400" dirty="0" smtClean="0">
                <a:solidFill>
                  <a:srgbClr val="FFFFFF"/>
                </a:solidFill>
              </a:rPr>
              <a:t>rate improvement</a:t>
            </a:r>
            <a:endParaRPr lang="en-IE" sz="2400" dirty="0">
              <a:solidFill>
                <a:srgbClr val="FFFFFF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b="1" dirty="0" smtClean="0"/>
              <a:t>Performance Improvements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606711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4-09-29 at 17.23.39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964" r="-7964"/>
          <a:stretch>
            <a:fillRect/>
          </a:stretch>
        </p:blipFill>
        <p:spPr>
          <a:xfrm>
            <a:off x="395536" y="1196752"/>
            <a:ext cx="8229600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5" name="Straight Connector 4"/>
          <p:cNvCxnSpPr/>
          <p:nvPr/>
        </p:nvCxnSpPr>
        <p:spPr>
          <a:xfrm>
            <a:off x="1691680" y="2780928"/>
            <a:ext cx="244827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5220072" y="4581128"/>
            <a:ext cx="172819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7758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Extensions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t="-14671" b="-14671"/>
          <a:stretch>
            <a:fillRect/>
          </a:stretch>
        </p:blipFill>
        <p:spPr>
          <a:xfrm>
            <a:off x="611560" y="1772816"/>
            <a:ext cx="7653865" cy="42093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06266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" name="Picture 1" descr="Screen Shot 2014-11-19 at 11.07.5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988840"/>
            <a:ext cx="7378700" cy="2438400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1403648" y="3140968"/>
            <a:ext cx="5040560" cy="216024"/>
          </a:xfrm>
          <a:prstGeom prst="rect">
            <a:avLst/>
          </a:prstGeom>
          <a:noFill/>
          <a:ln w="254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240546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Policy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756791"/>
          </a:xfrm>
        </p:spPr>
        <p:txBody>
          <a:bodyPr/>
          <a:lstStyle/>
          <a:p>
            <a:pPr marL="0" indent="0">
              <a:buNone/>
            </a:pPr>
            <a:r>
              <a:rPr lang="en-US" i="1" dirty="0" smtClean="0"/>
              <a:t>A review extension must be an accurate, current, credible, non-duplicative third party review of the advertiser’s business. </a:t>
            </a:r>
            <a:endParaRPr lang="en-US" i="1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39552" y="4869160"/>
            <a:ext cx="8229600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dirty="0" smtClean="0"/>
              <a:t>……but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936388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Wolfgang Hack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1556792"/>
            <a:ext cx="6502400" cy="3797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17808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4-09-30 at 10.50.00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813" r="-37813"/>
          <a:stretch>
            <a:fillRect/>
          </a:stretch>
        </p:blipFill>
        <p:spPr>
          <a:xfrm>
            <a:off x="5597" y="764704"/>
            <a:ext cx="9427162" cy="51845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3017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Wolfgang Hack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556792"/>
            <a:ext cx="6030829" cy="35219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6153150" y="2780928"/>
            <a:ext cx="2990850" cy="2595734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charset="2"/>
              <a:buChar char="§"/>
            </a:pPr>
            <a:r>
              <a:rPr lang="en-IE" sz="2400" b="1" dirty="0" smtClean="0">
                <a:solidFill>
                  <a:srgbClr val="000000"/>
                </a:solidFill>
              </a:rPr>
              <a:t>16% </a:t>
            </a:r>
            <a:r>
              <a:rPr lang="en-IE" sz="2400" dirty="0" smtClean="0">
                <a:solidFill>
                  <a:srgbClr val="000000"/>
                </a:solidFill>
              </a:rPr>
              <a:t>lift in CTR</a:t>
            </a:r>
            <a:br>
              <a:rPr lang="en-IE" sz="2400" dirty="0" smtClean="0">
                <a:solidFill>
                  <a:srgbClr val="000000"/>
                </a:solidFill>
              </a:rPr>
            </a:br>
            <a:endParaRPr lang="en-IE" sz="2400" dirty="0" smtClean="0">
              <a:solidFill>
                <a:srgbClr val="000000"/>
              </a:solidFill>
            </a:endParaRPr>
          </a:p>
          <a:p>
            <a:pPr>
              <a:buFont typeface="Wingdings" charset="2"/>
              <a:buChar char="§"/>
            </a:pPr>
            <a:r>
              <a:rPr lang="en-IE" sz="2400" b="1" dirty="0">
                <a:solidFill>
                  <a:srgbClr val="000000"/>
                </a:solidFill>
              </a:rPr>
              <a:t>0</a:t>
            </a:r>
            <a:r>
              <a:rPr lang="en-IE" sz="2400" b="1" dirty="0" smtClean="0">
                <a:solidFill>
                  <a:srgbClr val="000000"/>
                </a:solidFill>
              </a:rPr>
              <a:t>% </a:t>
            </a:r>
            <a:r>
              <a:rPr lang="en-IE" sz="2400" dirty="0" smtClean="0">
                <a:solidFill>
                  <a:srgbClr val="000000"/>
                </a:solidFill>
              </a:rPr>
              <a:t>conversion rate improvement</a:t>
            </a:r>
            <a:endParaRPr lang="en-IE" sz="2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8536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75856" y="2564904"/>
            <a:ext cx="8229600" cy="1143000"/>
          </a:xfrm>
        </p:spPr>
        <p:txBody>
          <a:bodyPr/>
          <a:lstStyle/>
          <a:p>
            <a:r>
              <a:rPr lang="en-US" b="1" dirty="0" smtClean="0"/>
              <a:t>Call Out Extensions</a:t>
            </a:r>
            <a:endParaRPr lang="en-US" b="1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rcRect t="13336" b="13336"/>
          <a:stretch>
            <a:fillRect/>
          </a:stretch>
        </p:blipFill>
        <p:spPr>
          <a:xfrm>
            <a:off x="1043608" y="1268760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955518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300192" y="2780928"/>
            <a:ext cx="2736304" cy="2595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charset="2"/>
              <a:buChar char="§"/>
            </a:pPr>
            <a:r>
              <a:rPr lang="en-IE" sz="2400" b="1" dirty="0" smtClean="0">
                <a:solidFill>
                  <a:srgbClr val="000000"/>
                </a:solidFill>
              </a:rPr>
              <a:t>29% </a:t>
            </a:r>
            <a:r>
              <a:rPr lang="en-IE" sz="2400" dirty="0" smtClean="0">
                <a:solidFill>
                  <a:srgbClr val="000000"/>
                </a:solidFill>
              </a:rPr>
              <a:t>lift in CTR</a:t>
            </a:r>
            <a:br>
              <a:rPr lang="en-IE" sz="2400" dirty="0" smtClean="0">
                <a:solidFill>
                  <a:srgbClr val="000000"/>
                </a:solidFill>
              </a:rPr>
            </a:br>
            <a:endParaRPr lang="en-IE" sz="2400" dirty="0" smtClean="0">
              <a:solidFill>
                <a:srgbClr val="000000"/>
              </a:solidFill>
            </a:endParaRPr>
          </a:p>
          <a:p>
            <a:pPr>
              <a:buFont typeface="Wingdings" charset="2"/>
              <a:buChar char="§"/>
            </a:pPr>
            <a:r>
              <a:rPr lang="en-IE" sz="2400" b="1" dirty="0" smtClean="0">
                <a:solidFill>
                  <a:srgbClr val="000000"/>
                </a:solidFill>
              </a:rPr>
              <a:t>-18% </a:t>
            </a:r>
            <a:r>
              <a:rPr lang="en-IE" sz="2400" dirty="0" smtClean="0">
                <a:solidFill>
                  <a:srgbClr val="000000"/>
                </a:solidFill>
              </a:rPr>
              <a:t>reduction </a:t>
            </a:r>
            <a:r>
              <a:rPr lang="en-IE" sz="2400" dirty="0" smtClean="0">
                <a:solidFill>
                  <a:srgbClr val="FFFFFF"/>
                </a:solidFill>
              </a:rPr>
              <a:t>in CPC</a:t>
            </a:r>
            <a:endParaRPr lang="en-IE" sz="2400" dirty="0">
              <a:solidFill>
                <a:srgbClr val="FFFFFF"/>
              </a:solidFill>
            </a:endParaRPr>
          </a:p>
        </p:txBody>
      </p:sp>
      <p:pic>
        <p:nvPicPr>
          <p:cNvPr id="8" name="Content Placeholder 7" descr="Screen Shot 2014-11-21 at 08.51.54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2370" r="-52370"/>
          <a:stretch>
            <a:fillRect/>
          </a:stretch>
        </p:blipFill>
        <p:spPr>
          <a:xfrm>
            <a:off x="-2268761" y="836712"/>
            <a:ext cx="9815919" cy="4968552"/>
          </a:xfr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1115616" y="1988840"/>
            <a:ext cx="3672408" cy="1152128"/>
          </a:xfrm>
          <a:prstGeom prst="rect">
            <a:avLst/>
          </a:prstGeom>
          <a:noFill/>
          <a:ln w="254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1187624" y="2492896"/>
            <a:ext cx="28803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6206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Screen Shot 2014-11-19 at 08.35.5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101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310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Behind the Ad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t="11095" b="1109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76786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2014: Year of the Audience</a:t>
            </a:r>
            <a:endParaRPr lang="en-US" dirty="0"/>
          </a:p>
        </p:txBody>
      </p:sp>
      <p:pic>
        <p:nvPicPr>
          <p:cNvPr id="5" name="Content Placeholder 4" descr="Screen Shot 2014-10-02 at 16.01.24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146" b="-4146"/>
          <a:stretch>
            <a:fillRect/>
          </a:stretch>
        </p:blipFill>
        <p:spPr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6948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Remarketing Lists for Search Ads (RLSA)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6119" r="-6119"/>
          <a:stretch>
            <a:fillRect/>
          </a:stretch>
        </p:blipFill>
        <p:spPr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4487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Content Placeholder 5" descr="Screen Shot 2014-11-21 at 08.36.16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944" r="-10944"/>
          <a:stretch>
            <a:fillRect/>
          </a:stretch>
        </p:blipFill>
        <p:spPr>
          <a:xfrm>
            <a:off x="251520" y="908720"/>
            <a:ext cx="8820102" cy="4464496"/>
          </a:xfr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1763688" y="908720"/>
            <a:ext cx="720080" cy="288032"/>
          </a:xfrm>
          <a:prstGeom prst="rect">
            <a:avLst/>
          </a:prstGeom>
          <a:noFill/>
          <a:ln w="254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03100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Whole New World of Generics</a:t>
            </a:r>
            <a:endParaRPr lang="en-US" dirty="0"/>
          </a:p>
        </p:txBody>
      </p:sp>
      <p:pic>
        <p:nvPicPr>
          <p:cNvPr id="6" name="Content Placeholder 5" descr="Screen Shot 2014-09-30 at 11.29.54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8262" b="-108262"/>
          <a:stretch>
            <a:fillRect/>
          </a:stretch>
        </p:blipFill>
        <p:spPr>
          <a:xfrm>
            <a:off x="467544" y="548680"/>
            <a:ext cx="8229600" cy="3517851"/>
          </a:xfrm>
        </p:spPr>
      </p:pic>
      <p:pic>
        <p:nvPicPr>
          <p:cNvPr id="7" name="Picture 6" descr="Screen Shot 2014-09-30 at 11.30.07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140968"/>
            <a:ext cx="8208912" cy="1128748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539552" y="4581128"/>
            <a:ext cx="6696744" cy="2595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charset="2"/>
              <a:buChar char="§"/>
            </a:pPr>
            <a:r>
              <a:rPr lang="en-IE" sz="2400" dirty="0" smtClean="0">
                <a:solidFill>
                  <a:srgbClr val="000000"/>
                </a:solidFill>
              </a:rPr>
              <a:t>Conversion Rate x </a:t>
            </a:r>
            <a:r>
              <a:rPr lang="en-IE" sz="2400" b="1" dirty="0" smtClean="0">
                <a:solidFill>
                  <a:srgbClr val="000000"/>
                </a:solidFill>
              </a:rPr>
              <a:t>16</a:t>
            </a:r>
            <a:endParaRPr lang="en-IE" sz="2400" dirty="0" smtClean="0">
              <a:solidFill>
                <a:srgbClr val="000000"/>
              </a:solidFill>
            </a:endParaRPr>
          </a:p>
          <a:p>
            <a:pPr>
              <a:buFont typeface="Wingdings" charset="2"/>
              <a:buChar char="§"/>
            </a:pPr>
            <a:r>
              <a:rPr lang="en-IE" sz="2400" b="1" dirty="0" smtClean="0">
                <a:solidFill>
                  <a:srgbClr val="000000"/>
                </a:solidFill>
              </a:rPr>
              <a:t>-94% </a:t>
            </a:r>
            <a:r>
              <a:rPr lang="en-IE" sz="2400" dirty="0" smtClean="0">
                <a:solidFill>
                  <a:srgbClr val="000000"/>
                </a:solidFill>
              </a:rPr>
              <a:t>Cost / Conversions</a:t>
            </a:r>
            <a:endParaRPr lang="en-IE" sz="2400" dirty="0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732240" y="2132856"/>
            <a:ext cx="504056" cy="288032"/>
          </a:xfrm>
          <a:prstGeom prst="rect">
            <a:avLst/>
          </a:prstGeom>
          <a:noFill/>
          <a:ln w="254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sp>
        <p:nvSpPr>
          <p:cNvPr id="10" name="Rectangle 9"/>
          <p:cNvSpPr/>
          <p:nvPr/>
        </p:nvSpPr>
        <p:spPr>
          <a:xfrm>
            <a:off x="7956376" y="2132856"/>
            <a:ext cx="720080" cy="288032"/>
          </a:xfrm>
          <a:prstGeom prst="rect">
            <a:avLst/>
          </a:prstGeom>
          <a:noFill/>
          <a:ln w="254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sp>
        <p:nvSpPr>
          <p:cNvPr id="11" name="Rectangle 10"/>
          <p:cNvSpPr/>
          <p:nvPr/>
        </p:nvSpPr>
        <p:spPr>
          <a:xfrm>
            <a:off x="6732240" y="3212976"/>
            <a:ext cx="504056" cy="288032"/>
          </a:xfrm>
          <a:prstGeom prst="rect">
            <a:avLst/>
          </a:prstGeom>
          <a:noFill/>
          <a:ln w="254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sp>
        <p:nvSpPr>
          <p:cNvPr id="12" name="Rectangle 11"/>
          <p:cNvSpPr/>
          <p:nvPr/>
        </p:nvSpPr>
        <p:spPr>
          <a:xfrm>
            <a:off x="7956376" y="3212976"/>
            <a:ext cx="720080" cy="288032"/>
          </a:xfrm>
          <a:prstGeom prst="rect">
            <a:avLst/>
          </a:prstGeom>
          <a:noFill/>
          <a:ln w="254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792864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Demographic Targeting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rcRect l="-37074" r="-37074"/>
          <a:stretch>
            <a:fillRect/>
          </a:stretch>
        </p:blipFill>
        <p:spPr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8475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Content Placeholder 5" descr="Screen Shot 2014-11-21 at 08.41.47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638" r="-15638"/>
          <a:stretch>
            <a:fillRect/>
          </a:stretch>
        </p:blipFill>
        <p:spPr>
          <a:xfrm>
            <a:off x="395536" y="1196752"/>
            <a:ext cx="8393323" cy="4248472"/>
          </a:xfr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2051720" y="1196752"/>
            <a:ext cx="1080120" cy="288032"/>
          </a:xfrm>
          <a:prstGeom prst="rect">
            <a:avLst/>
          </a:prstGeom>
          <a:noFill/>
          <a:ln w="254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996604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Demographic Targeting</a:t>
            </a:r>
            <a:endParaRPr lang="en-US" dirty="0"/>
          </a:p>
        </p:txBody>
      </p:sp>
      <p:pic>
        <p:nvPicPr>
          <p:cNvPr id="4" name="Content Placeholder 3" descr="Screen Shot 2014-09-30 at 11.51.58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906" b="-13906"/>
          <a:stretch>
            <a:fillRect/>
          </a:stretch>
        </p:blipFill>
        <p:spPr/>
      </p:pic>
      <p:sp>
        <p:nvSpPr>
          <p:cNvPr id="5" name="Rectangle 4"/>
          <p:cNvSpPr/>
          <p:nvPr/>
        </p:nvSpPr>
        <p:spPr>
          <a:xfrm>
            <a:off x="1331640" y="4725144"/>
            <a:ext cx="3816424" cy="576064"/>
          </a:xfrm>
          <a:prstGeom prst="rect">
            <a:avLst/>
          </a:prstGeom>
          <a:noFill/>
          <a:ln w="254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955829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google-v-facer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5" b="1115"/>
          <a:stretch>
            <a:fillRect/>
          </a:stretch>
        </p:blipFill>
        <p:spPr>
          <a:xfrm>
            <a:off x="467544" y="836712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614685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Advertising Dollar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22502" b="2250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38866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4-11-19 at 08.32.26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130" r="-14130"/>
          <a:stretch>
            <a:fillRect/>
          </a:stretch>
        </p:blipFill>
        <p:spPr>
          <a:xfrm>
            <a:off x="467544" y="1052736"/>
            <a:ext cx="8229600" cy="4165600"/>
          </a:xfrm>
        </p:spPr>
      </p:pic>
    </p:spTree>
    <p:extLst>
      <p:ext uri="{BB962C8B-B14F-4D97-AF65-F5344CB8AC3E}">
        <p14:creationId xmlns:p14="http://schemas.microsoft.com/office/powerpoint/2010/main" val="2127831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Purchase Funnel Fit</a:t>
            </a:r>
            <a:endParaRPr lang="en-US" dirty="0"/>
          </a:p>
        </p:txBody>
      </p:sp>
      <p:pic>
        <p:nvPicPr>
          <p:cNvPr id="8" name="Content Placeholder 7" descr="funnel03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0198" r="-60198"/>
          <a:stretch>
            <a:fillRect/>
          </a:stretch>
        </p:blipFill>
        <p:spPr>
          <a:xfrm>
            <a:off x="-1764704" y="1484784"/>
            <a:ext cx="9156541" cy="5035745"/>
          </a:xfrm>
        </p:spPr>
      </p:pic>
      <p:pic>
        <p:nvPicPr>
          <p:cNvPr id="4" name="Content Placeholder 3" descr="facebook-logo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3085" b="-23085"/>
          <a:stretch>
            <a:fillRect/>
          </a:stretch>
        </p:blipFill>
        <p:spPr>
          <a:xfrm>
            <a:off x="5652120" y="1772816"/>
            <a:ext cx="2295317" cy="1262336"/>
          </a:xfrm>
          <a:prstGeom prst="rect">
            <a:avLst/>
          </a:prstGeom>
        </p:spPr>
      </p:pic>
      <p:pic>
        <p:nvPicPr>
          <p:cNvPr id="5" name="Content Placeholder 3" descr="facebook-logo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3085" b="-23085"/>
          <a:stretch>
            <a:fillRect/>
          </a:stretch>
        </p:blipFill>
        <p:spPr>
          <a:xfrm>
            <a:off x="5652120" y="4653136"/>
            <a:ext cx="2295317" cy="1262336"/>
          </a:xfrm>
          <a:prstGeom prst="rect">
            <a:avLst/>
          </a:prstGeom>
        </p:spPr>
      </p:pic>
      <p:pic>
        <p:nvPicPr>
          <p:cNvPr id="3" name="Picture 2" descr="Google Logo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068960"/>
            <a:ext cx="3192636" cy="124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795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Greatest Reach Of Any Medium Today</a:t>
            </a:r>
            <a:endParaRPr lang="en-US" dirty="0"/>
          </a:p>
        </p:txBody>
      </p:sp>
      <p:pic>
        <p:nvPicPr>
          <p:cNvPr id="4" name="Content Placeholder 3" descr="facebook-logo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3085" b="-23085"/>
          <a:stretch>
            <a:fillRect/>
          </a:stretch>
        </p:blipFill>
        <p:spPr>
          <a:xfrm>
            <a:off x="1619672" y="764704"/>
            <a:ext cx="5306772" cy="291852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7744" y="3573016"/>
            <a:ext cx="4059661" cy="2198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440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Migration To Newsfeed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446" b="144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7259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4-09-30 at 16.41.02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1586" b="-91586"/>
          <a:stretch>
            <a:fillRect/>
          </a:stretch>
        </p:blipFill>
        <p:spPr>
          <a:xfrm>
            <a:off x="467544" y="-963487"/>
            <a:ext cx="8280920" cy="4525963"/>
          </a:xfrm>
        </p:spPr>
      </p:pic>
      <p:pic>
        <p:nvPicPr>
          <p:cNvPr id="6" name="Picture 5" descr="Screen Shot 2014-10-06 at 15.18.4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044700"/>
            <a:ext cx="8352928" cy="2768600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467544" y="4581128"/>
            <a:ext cx="244827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948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4-09-30 at 16.46.29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3541" b="-113541"/>
          <a:stretch>
            <a:fillRect/>
          </a:stretch>
        </p:blipFill>
        <p:spPr>
          <a:xfrm>
            <a:off x="467544" y="-675456"/>
            <a:ext cx="8229600" cy="4525963"/>
          </a:xfrm>
        </p:spPr>
      </p:pic>
      <p:pic>
        <p:nvPicPr>
          <p:cNvPr id="5" name="Picture 4" descr="Screen Shot 2014-09-30 at 16.46.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5" y="2276872"/>
            <a:ext cx="9144000" cy="3756200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>
            <a:off x="3101938" y="3850508"/>
            <a:ext cx="12212" cy="116376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9587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Al’s </a:t>
            </a:r>
            <a:r>
              <a:rPr lang="en-US" dirty="0" err="1"/>
              <a:t>B</a:t>
            </a:r>
            <a:r>
              <a:rPr lang="en-US" dirty="0" err="1" smtClean="0"/>
              <a:t>itcoin</a:t>
            </a:r>
            <a:r>
              <a:rPr lang="en-US" dirty="0" smtClean="0"/>
              <a:t> </a:t>
            </a:r>
            <a:r>
              <a:rPr lang="en-US" dirty="0"/>
              <a:t>I</a:t>
            </a:r>
            <a:r>
              <a:rPr lang="en-US" dirty="0" smtClean="0"/>
              <a:t>nvestment</a:t>
            </a:r>
            <a:endParaRPr lang="en-US" dirty="0"/>
          </a:p>
        </p:txBody>
      </p:sp>
      <p:pic>
        <p:nvPicPr>
          <p:cNvPr id="4" name="Content Placeholder 3" descr="Screen Shot 2014-10-06 at 09.28.24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464" r="-11464"/>
          <a:stretch>
            <a:fillRect/>
          </a:stretch>
        </p:blipFill>
        <p:spPr/>
      </p:pic>
      <p:cxnSp>
        <p:nvCxnSpPr>
          <p:cNvPr id="5" name="Straight Arrow Connector 4"/>
          <p:cNvCxnSpPr/>
          <p:nvPr/>
        </p:nvCxnSpPr>
        <p:spPr>
          <a:xfrm flipV="1">
            <a:off x="6228300" y="4086309"/>
            <a:ext cx="0" cy="102564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6251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Facebook Case Study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rcRect l="-25985" r="-2598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61340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E" dirty="0" smtClean="0"/>
              <a:t>The Mistake Most Facebook Advertisers Make:</a:t>
            </a:r>
            <a:endParaRPr lang="en-IE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268760"/>
            <a:ext cx="463982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888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What Works:</a:t>
            </a:r>
            <a:endParaRPr lang="en-IE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196752"/>
            <a:ext cx="4714875" cy="446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7399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Turn Your Content Into Ads</a:t>
            </a:r>
            <a:endParaRPr lang="en-IE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196752"/>
            <a:ext cx="5242808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3543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4-11-19 at 08.32.44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522" r="-7522"/>
          <a:stretch>
            <a:fillRect/>
          </a:stretch>
        </p:blipFill>
        <p:spPr>
          <a:xfrm>
            <a:off x="395536" y="1052736"/>
            <a:ext cx="8229600" cy="4165600"/>
          </a:xfrm>
        </p:spPr>
      </p:pic>
    </p:spTree>
    <p:extLst>
      <p:ext uri="{BB962C8B-B14F-4D97-AF65-F5344CB8AC3E}">
        <p14:creationId xmlns:p14="http://schemas.microsoft.com/office/powerpoint/2010/main" val="1340860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Blog post </a:t>
            </a:r>
            <a:endParaRPr lang="en-IE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6391" y="1600200"/>
            <a:ext cx="463121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3"/>
          <p:cNvSpPr/>
          <p:nvPr/>
        </p:nvSpPr>
        <p:spPr>
          <a:xfrm>
            <a:off x="1259632" y="1340768"/>
            <a:ext cx="3672408" cy="25202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62665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To ad</a:t>
            </a:r>
            <a:endParaRPr lang="en-IE" dirty="0"/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196752"/>
            <a:ext cx="4695825" cy="431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4312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Purchase Funnel Fit</a:t>
            </a:r>
            <a:endParaRPr lang="en-US" dirty="0"/>
          </a:p>
        </p:txBody>
      </p:sp>
      <p:pic>
        <p:nvPicPr>
          <p:cNvPr id="8" name="Content Placeholder 7" descr="funnel03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0198" r="-60198"/>
          <a:stretch>
            <a:fillRect/>
          </a:stretch>
        </p:blipFill>
        <p:spPr>
          <a:xfrm>
            <a:off x="-1548680" y="1484784"/>
            <a:ext cx="9156541" cy="5035745"/>
          </a:xfrm>
        </p:spPr>
      </p:pic>
      <p:pic>
        <p:nvPicPr>
          <p:cNvPr id="4" name="Content Placeholder 3" descr="facebook-logo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3085" b="-23085"/>
          <a:stretch>
            <a:fillRect/>
          </a:stretch>
        </p:blipFill>
        <p:spPr>
          <a:xfrm>
            <a:off x="5652120" y="1700808"/>
            <a:ext cx="2295317" cy="1262336"/>
          </a:xfrm>
          <a:prstGeom prst="rect">
            <a:avLst/>
          </a:prstGeom>
        </p:spPr>
      </p:pic>
      <p:pic>
        <p:nvPicPr>
          <p:cNvPr id="5" name="Content Placeholder 3" descr="facebook-logo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3085" b="-23085"/>
          <a:stretch>
            <a:fillRect/>
          </a:stretch>
        </p:blipFill>
        <p:spPr>
          <a:xfrm>
            <a:off x="5652120" y="4869160"/>
            <a:ext cx="2295317" cy="1262336"/>
          </a:xfrm>
          <a:prstGeom prst="rect">
            <a:avLst/>
          </a:prstGeom>
        </p:spPr>
      </p:pic>
      <p:pic>
        <p:nvPicPr>
          <p:cNvPr id="3" name="Picture 2" descr="Google Logo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068960"/>
            <a:ext cx="3192636" cy="124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8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484784"/>
            <a:ext cx="5826125" cy="4951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2123728" y="2132856"/>
            <a:ext cx="5040560" cy="288032"/>
          </a:xfrm>
          <a:prstGeom prst="rect">
            <a:avLst/>
          </a:prstGeom>
          <a:noFill/>
          <a:ln w="254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IE" dirty="0" smtClean="0"/>
              <a:t>User Generated Marketing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832766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38468" r="-138468"/>
          <a:stretch>
            <a:fillRect/>
          </a:stretch>
        </p:blipFill>
        <p:spPr>
          <a:xfrm>
            <a:off x="-2484784" y="0"/>
            <a:ext cx="14113568" cy="6858000"/>
          </a:xfrm>
        </p:spPr>
      </p:pic>
    </p:spTree>
    <p:extLst>
      <p:ext uri="{BB962C8B-B14F-4D97-AF65-F5344CB8AC3E}">
        <p14:creationId xmlns:p14="http://schemas.microsoft.com/office/powerpoint/2010/main" val="270536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800" y="0"/>
            <a:ext cx="3606800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733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07496" r="-107496"/>
          <a:stretch>
            <a:fillRect/>
          </a:stretch>
        </p:blipFill>
        <p:spPr>
          <a:xfrm>
            <a:off x="-2124744" y="8012"/>
            <a:ext cx="13393488" cy="6949380"/>
          </a:xfrm>
        </p:spPr>
      </p:pic>
    </p:spTree>
    <p:extLst>
      <p:ext uri="{BB962C8B-B14F-4D97-AF65-F5344CB8AC3E}">
        <p14:creationId xmlns:p14="http://schemas.microsoft.com/office/powerpoint/2010/main" val="178943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Marketing Valhalla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57969" r="-5796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36878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Takeaways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Benchmark your KPIs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Google is a traffic &amp; conversion monster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Put content creation at the heart of your strategy</a:t>
            </a:r>
            <a:r>
              <a:rPr lang="en-US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Proactively pursue reviews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Facebook’s key strengths are awareness &amp; advocacy.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4128" y="4229100"/>
            <a:ext cx="31750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279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2062" r="-12062"/>
          <a:stretch>
            <a:fillRect/>
          </a:stretch>
        </p:blipFill>
        <p:spPr>
          <a:xfrm>
            <a:off x="467544" y="1052736"/>
            <a:ext cx="8229600" cy="4165600"/>
          </a:xfrm>
        </p:spPr>
      </p:pic>
    </p:spTree>
    <p:extLst>
      <p:ext uri="{BB962C8B-B14F-4D97-AF65-F5344CB8AC3E}">
        <p14:creationId xmlns:p14="http://schemas.microsoft.com/office/powerpoint/2010/main" val="612026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4-11-19 at 08.32.50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498" b="-4498"/>
          <a:stretch>
            <a:fillRect/>
          </a:stretch>
        </p:blipFill>
        <p:spPr>
          <a:xfrm>
            <a:off x="467544" y="980728"/>
            <a:ext cx="8229600" cy="4165600"/>
          </a:xfrm>
        </p:spPr>
      </p:pic>
    </p:spTree>
    <p:extLst>
      <p:ext uri="{BB962C8B-B14F-4D97-AF65-F5344CB8AC3E}">
        <p14:creationId xmlns:p14="http://schemas.microsoft.com/office/powerpoint/2010/main" val="2329120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4-11-19 at 08.32.57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7" b="2457"/>
          <a:stretch>
            <a:fillRect/>
          </a:stretch>
        </p:blipFill>
        <p:spPr>
          <a:xfrm>
            <a:off x="467544" y="1052736"/>
            <a:ext cx="8229600" cy="4165600"/>
          </a:xfrm>
        </p:spPr>
      </p:pic>
    </p:spTree>
    <p:extLst>
      <p:ext uri="{BB962C8B-B14F-4D97-AF65-F5344CB8AC3E}">
        <p14:creationId xmlns:p14="http://schemas.microsoft.com/office/powerpoint/2010/main" val="3129186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4-11-19 at 08.33.05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351" b="-9351"/>
          <a:stretch>
            <a:fillRect/>
          </a:stretch>
        </p:blipFill>
        <p:spPr>
          <a:xfrm>
            <a:off x="467544" y="980728"/>
            <a:ext cx="8229600" cy="4165600"/>
          </a:xfrm>
        </p:spPr>
      </p:pic>
    </p:spTree>
    <p:extLst>
      <p:ext uri="{BB962C8B-B14F-4D97-AF65-F5344CB8AC3E}">
        <p14:creationId xmlns:p14="http://schemas.microsoft.com/office/powerpoint/2010/main" val="224346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-Webina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FI-Webinar</Template>
  <TotalTime>4054</TotalTime>
  <Words>577</Words>
  <Application>Microsoft Office PowerPoint</Application>
  <PresentationFormat>On-screen Show (4:3)</PresentationFormat>
  <Paragraphs>124</Paragraphs>
  <Slides>69</Slides>
  <Notes>20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69</vt:i4>
      </vt:variant>
    </vt:vector>
  </HeadingPairs>
  <TitlesOfParts>
    <vt:vector size="70" baseType="lpstr">
      <vt:lpstr>FI-Webinar</vt:lpstr>
      <vt:lpstr>TITLE</vt:lpstr>
      <vt:lpstr>PowerPoint Presentation</vt:lpstr>
      <vt:lpstr>Agenda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Adwords Innovations in Q3 2014?</vt:lpstr>
      <vt:lpstr>What’s New?</vt:lpstr>
      <vt:lpstr>AdWords Seller Ratings</vt:lpstr>
      <vt:lpstr>PowerPoint Presentation</vt:lpstr>
      <vt:lpstr>PowerPoint Presentation</vt:lpstr>
      <vt:lpstr>Trust</vt:lpstr>
      <vt:lpstr>Performance Improvements</vt:lpstr>
      <vt:lpstr>PowerPoint Presentation</vt:lpstr>
      <vt:lpstr>Review Extensions</vt:lpstr>
      <vt:lpstr>PowerPoint Presentation</vt:lpstr>
      <vt:lpstr>The Policy</vt:lpstr>
      <vt:lpstr>The Wolfgang Hack</vt:lpstr>
      <vt:lpstr>PowerPoint Presentation</vt:lpstr>
      <vt:lpstr>The Wolfgang Hack</vt:lpstr>
      <vt:lpstr>Call Out Extensions</vt:lpstr>
      <vt:lpstr>PowerPoint Presentation</vt:lpstr>
      <vt:lpstr>Behind the Ad</vt:lpstr>
      <vt:lpstr>2014: Year of the Audience</vt:lpstr>
      <vt:lpstr>Remarketing Lists for Search Ads (RLSA)</vt:lpstr>
      <vt:lpstr>PowerPoint Presentation</vt:lpstr>
      <vt:lpstr>A Whole New World of Generics</vt:lpstr>
      <vt:lpstr>Demographic Targeting</vt:lpstr>
      <vt:lpstr>PowerPoint Presentation</vt:lpstr>
      <vt:lpstr>Demographic Targeting</vt:lpstr>
      <vt:lpstr>PowerPoint Presentation</vt:lpstr>
      <vt:lpstr> Advertising Dollar</vt:lpstr>
      <vt:lpstr>Purchase Funnel Fit</vt:lpstr>
      <vt:lpstr>Greatest Reach Of Any Medium Today</vt:lpstr>
      <vt:lpstr>Migration To Newsfeed</vt:lpstr>
      <vt:lpstr>PowerPoint Presentation</vt:lpstr>
      <vt:lpstr>PowerPoint Presentation</vt:lpstr>
      <vt:lpstr>Al’s Bitcoin Investment</vt:lpstr>
      <vt:lpstr>Facebook Case Study</vt:lpstr>
      <vt:lpstr>The Mistake Most Facebook Advertisers Make:</vt:lpstr>
      <vt:lpstr>What Works:</vt:lpstr>
      <vt:lpstr>Turn Your Content Into Ads</vt:lpstr>
      <vt:lpstr>Blog post </vt:lpstr>
      <vt:lpstr>To ad</vt:lpstr>
      <vt:lpstr>Purchase Funnel Fit</vt:lpstr>
      <vt:lpstr>User Generated Marketing</vt:lpstr>
      <vt:lpstr>PowerPoint Presentation</vt:lpstr>
      <vt:lpstr>PowerPoint Presentation</vt:lpstr>
      <vt:lpstr>PowerPoint Presentation</vt:lpstr>
      <vt:lpstr>Marketing Valhalla</vt:lpstr>
      <vt:lpstr>Key Takeaways</vt:lpstr>
      <vt:lpstr>PowerPoint Presentation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Initial review of Corporate Twitter</dc:title>
  <dc:creator>Collette</dc:creator>
  <cp:lastModifiedBy>Stephen Dudley</cp:lastModifiedBy>
  <cp:revision>176</cp:revision>
  <dcterms:created xsi:type="dcterms:W3CDTF">2014-07-28T08:23:28Z</dcterms:created>
  <dcterms:modified xsi:type="dcterms:W3CDTF">2014-11-21T12:23:42Z</dcterms:modified>
</cp:coreProperties>
</file>