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826" r:id="rId2"/>
    <p:sldId id="827" r:id="rId3"/>
    <p:sldId id="828" r:id="rId4"/>
    <p:sldId id="829" r:id="rId5"/>
    <p:sldId id="830" r:id="rId6"/>
    <p:sldId id="831" r:id="rId7"/>
    <p:sldId id="832" r:id="rId8"/>
    <p:sldId id="833" r:id="rId9"/>
    <p:sldId id="834" r:id="rId10"/>
    <p:sldId id="835" r:id="rId11"/>
    <p:sldId id="836" r:id="rId12"/>
    <p:sldId id="837" r:id="rId13"/>
    <p:sldId id="838" r:id="rId14"/>
    <p:sldId id="839" r:id="rId15"/>
    <p:sldId id="840" r:id="rId16"/>
    <p:sldId id="841" r:id="rId17"/>
    <p:sldId id="842" r:id="rId18"/>
    <p:sldId id="843" r:id="rId19"/>
    <p:sldId id="844" r:id="rId20"/>
    <p:sldId id="845" r:id="rId21"/>
    <p:sldId id="846" r:id="rId22"/>
    <p:sldId id="847" r:id="rId23"/>
    <p:sldId id="848" r:id="rId24"/>
    <p:sldId id="849" r:id="rId25"/>
    <p:sldId id="850" r:id="rId26"/>
    <p:sldId id="851" r:id="rId27"/>
    <p:sldId id="852" r:id="rId28"/>
    <p:sldId id="853" r:id="rId29"/>
    <p:sldId id="854" r:id="rId30"/>
    <p:sldId id="855" r:id="rId31"/>
    <p:sldId id="856" r:id="rId32"/>
    <p:sldId id="857" r:id="rId33"/>
    <p:sldId id="858" r:id="rId34"/>
    <p:sldId id="859" r:id="rId35"/>
    <p:sldId id="860" r:id="rId36"/>
    <p:sldId id="861" r:id="rId37"/>
    <p:sldId id="862" r:id="rId38"/>
  </p:sldIdLst>
  <p:sldSz cx="9144000" cy="6858000" type="screen4x3"/>
  <p:notesSz cx="9947275" cy="6858000"/>
  <p:custDataLst>
    <p:tags r:id="rId4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4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A737E"/>
    <a:srgbClr val="1DFF83"/>
    <a:srgbClr val="D9D9D9"/>
    <a:srgbClr val="CCCECA"/>
    <a:srgbClr val="B2A1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514" autoAdjust="0"/>
  </p:normalViewPr>
  <p:slideViewPr>
    <p:cSldViewPr snapToGrid="0" snapToObjects="1">
      <p:cViewPr>
        <p:scale>
          <a:sx n="100" d="100"/>
          <a:sy n="100" d="100"/>
        </p:scale>
        <p:origin x="-606" y="246"/>
      </p:cViewPr>
      <p:guideLst>
        <p:guide orient="horz" pos="2160"/>
        <p:guide orient="horz" pos="214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2604"/>
    </p:cViewPr>
  </p:sorterViewPr>
  <p:notesViewPr>
    <p:cSldViewPr snapToGrid="0" snapToObjects="1">
      <p:cViewPr varScale="1">
        <p:scale>
          <a:sx n="76" d="100"/>
          <a:sy n="76" d="100"/>
        </p:scale>
        <p:origin x="-3276" y="-84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7E8EE9-D7C2-43A3-B444-62A399B0C5E6}" type="doc">
      <dgm:prSet loTypeId="urn:microsoft.com/office/officeart/2005/8/layout/pyramid3" loCatId="pyramid" qsTypeId="urn:microsoft.com/office/officeart/2005/8/quickstyle/simple1" qsCatId="simple" csTypeId="urn:microsoft.com/office/officeart/2005/8/colors/colorful2" csCatId="colorful" phldr="1"/>
      <dgm:spPr/>
    </dgm:pt>
    <dgm:pt modelId="{33436751-83BE-4A9B-B4EC-828D02D316B7}">
      <dgm:prSet phldrT="[Text]" custT="1"/>
      <dgm:spPr/>
      <dgm:t>
        <a:bodyPr/>
        <a:lstStyle/>
        <a:p>
          <a:r>
            <a:rPr lang="en-IE" sz="2400" dirty="0" smtClean="0">
              <a:solidFill>
                <a:schemeClr val="bg1"/>
              </a:solidFill>
            </a:rPr>
            <a:t>Website Visitors</a:t>
          </a:r>
          <a:endParaRPr lang="en-IE" sz="2400" dirty="0">
            <a:solidFill>
              <a:schemeClr val="bg1"/>
            </a:solidFill>
          </a:endParaRPr>
        </a:p>
      </dgm:t>
    </dgm:pt>
    <dgm:pt modelId="{0C25BE83-F857-4EB6-8FC1-FA6E6CDC8D68}" type="parTrans" cxnId="{406CB198-34FB-450B-9544-C38BD9A77347}">
      <dgm:prSet/>
      <dgm:spPr/>
      <dgm:t>
        <a:bodyPr/>
        <a:lstStyle/>
        <a:p>
          <a:endParaRPr lang="en-IE"/>
        </a:p>
      </dgm:t>
    </dgm:pt>
    <dgm:pt modelId="{E0B2C04D-0E1B-4685-88FD-B5FCF2503011}" type="sibTrans" cxnId="{406CB198-34FB-450B-9544-C38BD9A77347}">
      <dgm:prSet/>
      <dgm:spPr/>
      <dgm:t>
        <a:bodyPr/>
        <a:lstStyle/>
        <a:p>
          <a:endParaRPr lang="en-IE"/>
        </a:p>
      </dgm:t>
    </dgm:pt>
    <dgm:pt modelId="{3D1FD77C-0249-4B3C-8288-3A04E88E9EE2}">
      <dgm:prSet phldrT="[Text]" custT="1"/>
      <dgm:spPr/>
      <dgm:t>
        <a:bodyPr/>
        <a:lstStyle/>
        <a:p>
          <a:r>
            <a:rPr lang="en-IE" sz="2400" dirty="0" smtClean="0">
              <a:solidFill>
                <a:schemeClr val="bg1"/>
              </a:solidFill>
            </a:rPr>
            <a:t>Subscribers</a:t>
          </a:r>
          <a:endParaRPr lang="en-IE" sz="2400" dirty="0">
            <a:solidFill>
              <a:schemeClr val="bg1"/>
            </a:solidFill>
          </a:endParaRPr>
        </a:p>
      </dgm:t>
    </dgm:pt>
    <dgm:pt modelId="{2CF621C7-814D-4EC1-8540-C540656C60E0}" type="parTrans" cxnId="{9CCD2BFE-C88A-4C18-8D31-27D017DAA3AE}">
      <dgm:prSet/>
      <dgm:spPr/>
      <dgm:t>
        <a:bodyPr/>
        <a:lstStyle/>
        <a:p>
          <a:endParaRPr lang="en-IE"/>
        </a:p>
      </dgm:t>
    </dgm:pt>
    <dgm:pt modelId="{35D6BEEB-09E9-460D-837C-8675E650CBDF}" type="sibTrans" cxnId="{9CCD2BFE-C88A-4C18-8D31-27D017DAA3AE}">
      <dgm:prSet/>
      <dgm:spPr/>
      <dgm:t>
        <a:bodyPr/>
        <a:lstStyle/>
        <a:p>
          <a:endParaRPr lang="en-IE"/>
        </a:p>
      </dgm:t>
    </dgm:pt>
    <dgm:pt modelId="{849FF81C-E53E-4F2A-90E0-E838665E4733}">
      <dgm:prSet phldrT="[Text]"/>
      <dgm:spPr/>
      <dgm:t>
        <a:bodyPr anchor="ctr"/>
        <a:lstStyle/>
        <a:p>
          <a:r>
            <a:rPr lang="en-IE" dirty="0" smtClean="0"/>
            <a:t>Referral incentives</a:t>
          </a:r>
          <a:endParaRPr lang="en-IE" dirty="0"/>
        </a:p>
      </dgm:t>
    </dgm:pt>
    <dgm:pt modelId="{9BCEFA64-7EC1-49F0-80E5-9836A50AFC9B}" type="parTrans" cxnId="{5B41F5B8-A45C-41BE-BFEB-3F81329A019C}">
      <dgm:prSet/>
      <dgm:spPr/>
      <dgm:t>
        <a:bodyPr/>
        <a:lstStyle/>
        <a:p>
          <a:endParaRPr lang="en-IE"/>
        </a:p>
      </dgm:t>
    </dgm:pt>
    <dgm:pt modelId="{0B2D7429-5AE7-4991-A27E-E8CF8ED5F7C0}" type="sibTrans" cxnId="{5B41F5B8-A45C-41BE-BFEB-3F81329A019C}">
      <dgm:prSet/>
      <dgm:spPr/>
      <dgm:t>
        <a:bodyPr/>
        <a:lstStyle/>
        <a:p>
          <a:endParaRPr lang="en-IE"/>
        </a:p>
      </dgm:t>
    </dgm:pt>
    <dgm:pt modelId="{5E9590BA-88AA-4B1B-822D-1479E56C74AE}">
      <dgm:prSet phldrT="[Text]" custT="1"/>
      <dgm:spPr/>
      <dgm:t>
        <a:bodyPr/>
        <a:lstStyle/>
        <a:p>
          <a:r>
            <a:rPr lang="en-IE" sz="2400" dirty="0" smtClean="0">
              <a:solidFill>
                <a:schemeClr val="bg1"/>
              </a:solidFill>
            </a:rPr>
            <a:t>Sales</a:t>
          </a:r>
          <a:endParaRPr lang="en-IE" sz="2400" dirty="0">
            <a:solidFill>
              <a:schemeClr val="bg1"/>
            </a:solidFill>
          </a:endParaRPr>
        </a:p>
      </dgm:t>
    </dgm:pt>
    <dgm:pt modelId="{5ED84096-3716-4177-B160-5E1E2DD72B5A}" type="parTrans" cxnId="{C719892B-A4DB-4102-8DDF-9E5FB4C953C2}">
      <dgm:prSet/>
      <dgm:spPr/>
      <dgm:t>
        <a:bodyPr/>
        <a:lstStyle/>
        <a:p>
          <a:endParaRPr lang="en-IE"/>
        </a:p>
      </dgm:t>
    </dgm:pt>
    <dgm:pt modelId="{85496A8E-1610-4EF8-867B-254381CE3D19}" type="sibTrans" cxnId="{C719892B-A4DB-4102-8DDF-9E5FB4C953C2}">
      <dgm:prSet/>
      <dgm:spPr/>
      <dgm:t>
        <a:bodyPr/>
        <a:lstStyle/>
        <a:p>
          <a:endParaRPr lang="en-IE"/>
        </a:p>
      </dgm:t>
    </dgm:pt>
    <dgm:pt modelId="{E7477F81-7F5F-4274-97E1-9F00E3E0147C}">
      <dgm:prSet phldrT="[Text]" custT="1"/>
      <dgm:spPr/>
      <dgm:t>
        <a:bodyPr/>
        <a:lstStyle/>
        <a:p>
          <a:r>
            <a:rPr lang="en-IE" sz="2000" dirty="0" smtClean="0">
              <a:solidFill>
                <a:schemeClr val="bg1"/>
              </a:solidFill>
            </a:rPr>
            <a:t>Referrals</a:t>
          </a:r>
          <a:endParaRPr lang="en-IE" sz="2000" dirty="0">
            <a:solidFill>
              <a:schemeClr val="bg1"/>
            </a:solidFill>
          </a:endParaRPr>
        </a:p>
      </dgm:t>
    </dgm:pt>
    <dgm:pt modelId="{C0C3F305-4525-4E99-A6E0-0DCA056FDE8C}" type="parTrans" cxnId="{FD896736-0D37-494C-8C4B-FFF10996C1E0}">
      <dgm:prSet/>
      <dgm:spPr/>
      <dgm:t>
        <a:bodyPr/>
        <a:lstStyle/>
        <a:p>
          <a:endParaRPr lang="en-IE"/>
        </a:p>
      </dgm:t>
    </dgm:pt>
    <dgm:pt modelId="{F4574494-39EC-43B9-B8AD-36B821120C67}" type="sibTrans" cxnId="{FD896736-0D37-494C-8C4B-FFF10996C1E0}">
      <dgm:prSet/>
      <dgm:spPr/>
      <dgm:t>
        <a:bodyPr/>
        <a:lstStyle/>
        <a:p>
          <a:endParaRPr lang="en-IE"/>
        </a:p>
      </dgm:t>
    </dgm:pt>
    <dgm:pt modelId="{6D09C3DB-3F5C-43F9-AFFF-04A1DA69770C}">
      <dgm:prSet phldrT="[Text]"/>
      <dgm:spPr/>
      <dgm:t>
        <a:bodyPr anchor="ctr"/>
        <a:lstStyle/>
        <a:p>
          <a:r>
            <a:rPr lang="en-IE" dirty="0" smtClean="0"/>
            <a:t>Opt-in forms</a:t>
          </a:r>
          <a:endParaRPr lang="en-IE" dirty="0"/>
        </a:p>
      </dgm:t>
    </dgm:pt>
    <dgm:pt modelId="{B7E2BCC4-A716-4BEE-A88E-1BC4E9202848}" type="parTrans" cxnId="{46161792-E641-44AB-B408-657B6E5967C6}">
      <dgm:prSet/>
      <dgm:spPr/>
      <dgm:t>
        <a:bodyPr/>
        <a:lstStyle/>
        <a:p>
          <a:endParaRPr lang="en-IE"/>
        </a:p>
      </dgm:t>
    </dgm:pt>
    <dgm:pt modelId="{F3666755-1146-408C-AA71-2DC1F5FAFCF3}" type="sibTrans" cxnId="{46161792-E641-44AB-B408-657B6E5967C6}">
      <dgm:prSet/>
      <dgm:spPr/>
      <dgm:t>
        <a:bodyPr/>
        <a:lstStyle/>
        <a:p>
          <a:endParaRPr lang="en-IE"/>
        </a:p>
      </dgm:t>
    </dgm:pt>
    <dgm:pt modelId="{F6B6E080-3E86-48FC-9FA3-261660C68E71}">
      <dgm:prSet phldrT="[Text]" custT="1"/>
      <dgm:spPr/>
      <dgm:t>
        <a:bodyPr/>
        <a:lstStyle/>
        <a:p>
          <a:r>
            <a:rPr lang="en-IE" sz="2400" dirty="0" smtClean="0">
              <a:solidFill>
                <a:schemeClr val="bg1"/>
              </a:solidFill>
            </a:rPr>
            <a:t>Leads</a:t>
          </a:r>
          <a:endParaRPr lang="en-IE" sz="2400" dirty="0">
            <a:solidFill>
              <a:schemeClr val="bg1"/>
            </a:solidFill>
          </a:endParaRPr>
        </a:p>
      </dgm:t>
    </dgm:pt>
    <dgm:pt modelId="{9668B79E-AC92-4FD8-9F94-6B0374FBF45E}" type="parTrans" cxnId="{48AB22C9-7B85-4F1D-9F61-3B4252BE53AC}">
      <dgm:prSet/>
      <dgm:spPr/>
      <dgm:t>
        <a:bodyPr/>
        <a:lstStyle/>
        <a:p>
          <a:endParaRPr lang="en-IE"/>
        </a:p>
      </dgm:t>
    </dgm:pt>
    <dgm:pt modelId="{D8F1571B-735A-4AC0-B388-916A6E190EE2}" type="sibTrans" cxnId="{48AB22C9-7B85-4F1D-9F61-3B4252BE53AC}">
      <dgm:prSet/>
      <dgm:spPr/>
      <dgm:t>
        <a:bodyPr/>
        <a:lstStyle/>
        <a:p>
          <a:endParaRPr lang="en-IE"/>
        </a:p>
      </dgm:t>
    </dgm:pt>
    <dgm:pt modelId="{A7A35150-EAEF-4420-94FA-0B1A626C9A18}">
      <dgm:prSet phldrT="[Text]"/>
      <dgm:spPr/>
      <dgm:t>
        <a:bodyPr anchor="ctr"/>
        <a:lstStyle/>
        <a:p>
          <a:r>
            <a:rPr lang="en-IE" dirty="0" smtClean="0"/>
            <a:t>Targeted offers</a:t>
          </a:r>
          <a:endParaRPr lang="en-IE" dirty="0"/>
        </a:p>
      </dgm:t>
    </dgm:pt>
    <dgm:pt modelId="{EF5B470F-C7AB-44A8-BF18-678986022102}" type="parTrans" cxnId="{82A284BB-89A3-411B-8273-2595E29759A9}">
      <dgm:prSet/>
      <dgm:spPr/>
      <dgm:t>
        <a:bodyPr/>
        <a:lstStyle/>
        <a:p>
          <a:endParaRPr lang="en-IE"/>
        </a:p>
      </dgm:t>
    </dgm:pt>
    <dgm:pt modelId="{417F829A-4FAE-43DB-A113-D2F5A31B86C4}" type="sibTrans" cxnId="{82A284BB-89A3-411B-8273-2595E29759A9}">
      <dgm:prSet/>
      <dgm:spPr/>
      <dgm:t>
        <a:bodyPr/>
        <a:lstStyle/>
        <a:p>
          <a:endParaRPr lang="en-IE"/>
        </a:p>
      </dgm:t>
    </dgm:pt>
    <dgm:pt modelId="{E4CEED94-FC6E-4309-A9B5-A429A602EBC5}">
      <dgm:prSet phldrT="[Text]"/>
      <dgm:spPr/>
      <dgm:t>
        <a:bodyPr anchor="ctr"/>
        <a:lstStyle/>
        <a:p>
          <a:r>
            <a:rPr lang="en-IE" dirty="0" smtClean="0"/>
            <a:t>Social Media, Blog Content</a:t>
          </a:r>
          <a:endParaRPr lang="en-IE" dirty="0"/>
        </a:p>
      </dgm:t>
    </dgm:pt>
    <dgm:pt modelId="{B7588C5D-E15D-438A-B1B7-C5FC8180CAC4}" type="parTrans" cxnId="{FCCBB393-36A4-4836-A2A0-4D788D4EB83E}">
      <dgm:prSet/>
      <dgm:spPr/>
      <dgm:t>
        <a:bodyPr/>
        <a:lstStyle/>
        <a:p>
          <a:endParaRPr lang="en-IE"/>
        </a:p>
      </dgm:t>
    </dgm:pt>
    <dgm:pt modelId="{0BBEAC7C-3210-41B6-98B3-C8B247B9B64C}" type="sibTrans" cxnId="{FCCBB393-36A4-4836-A2A0-4D788D4EB83E}">
      <dgm:prSet/>
      <dgm:spPr/>
      <dgm:t>
        <a:bodyPr/>
        <a:lstStyle/>
        <a:p>
          <a:endParaRPr lang="en-IE"/>
        </a:p>
      </dgm:t>
    </dgm:pt>
    <dgm:pt modelId="{DBB488A8-F599-493D-937E-68061CA7364B}">
      <dgm:prSet phldrT="[Text]"/>
      <dgm:spPr/>
      <dgm:t>
        <a:bodyPr anchor="ctr"/>
        <a:lstStyle/>
        <a:p>
          <a:r>
            <a:rPr lang="en-IE" dirty="0" smtClean="0"/>
            <a:t>Build trust with more content (e.g. newsletters, guides,  suggested itineraries, </a:t>
          </a:r>
          <a:r>
            <a:rPr lang="en-IE" dirty="0" err="1" smtClean="0"/>
            <a:t>etc</a:t>
          </a:r>
          <a:r>
            <a:rPr lang="en-IE" dirty="0" smtClean="0"/>
            <a:t>)</a:t>
          </a:r>
          <a:endParaRPr lang="en-IE" dirty="0"/>
        </a:p>
      </dgm:t>
    </dgm:pt>
    <dgm:pt modelId="{26A2A86B-C083-4ECB-A7CA-2F60EF645DA4}" type="parTrans" cxnId="{6B33D50B-C627-451F-B207-9066AB3DA773}">
      <dgm:prSet/>
      <dgm:spPr/>
      <dgm:t>
        <a:bodyPr/>
        <a:lstStyle/>
        <a:p>
          <a:endParaRPr lang="en-IE"/>
        </a:p>
      </dgm:t>
    </dgm:pt>
    <dgm:pt modelId="{1D81997C-713E-4D49-AD7F-0B1A2418BC52}" type="sibTrans" cxnId="{6B33D50B-C627-451F-B207-9066AB3DA773}">
      <dgm:prSet/>
      <dgm:spPr/>
      <dgm:t>
        <a:bodyPr/>
        <a:lstStyle/>
        <a:p>
          <a:endParaRPr lang="en-IE"/>
        </a:p>
      </dgm:t>
    </dgm:pt>
    <dgm:pt modelId="{F332744D-BFE6-4D72-93FD-B98B3030B1F2}" type="pres">
      <dgm:prSet presAssocID="{1E7E8EE9-D7C2-43A3-B444-62A399B0C5E6}" presName="Name0" presStyleCnt="0">
        <dgm:presLayoutVars>
          <dgm:dir/>
          <dgm:animLvl val="lvl"/>
          <dgm:resizeHandles val="exact"/>
        </dgm:presLayoutVars>
      </dgm:prSet>
      <dgm:spPr/>
    </dgm:pt>
    <dgm:pt modelId="{BE14AF24-963C-468E-A76C-6CEA3109EDF5}" type="pres">
      <dgm:prSet presAssocID="{33436751-83BE-4A9B-B4EC-828D02D316B7}" presName="Name8" presStyleCnt="0"/>
      <dgm:spPr/>
    </dgm:pt>
    <dgm:pt modelId="{7F3C2530-8157-4138-8320-278E80298D6A}" type="pres">
      <dgm:prSet presAssocID="{33436751-83BE-4A9B-B4EC-828D02D316B7}" presName="acctBkgd" presStyleLbl="alignAcc1" presStyleIdx="0" presStyleCnt="5"/>
      <dgm:spPr/>
      <dgm:t>
        <a:bodyPr/>
        <a:lstStyle/>
        <a:p>
          <a:endParaRPr lang="en-IE"/>
        </a:p>
      </dgm:t>
    </dgm:pt>
    <dgm:pt modelId="{CFD3F832-F255-4A10-A596-8E86B57DA4A8}" type="pres">
      <dgm:prSet presAssocID="{33436751-83BE-4A9B-B4EC-828D02D316B7}" presName="acctTx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E3DD58E-2440-43A2-ABEB-C7F3FF5C8A14}" type="pres">
      <dgm:prSet presAssocID="{33436751-83BE-4A9B-B4EC-828D02D316B7}" presName="level" presStyleLbl="node1" presStyleIdx="0" presStyleCnt="5" custScaleX="119337" custLinFactNeighborX="-10142" custLinFactNeighborY="-47583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ADD1C43-6D41-4F43-83F4-5E2F1416C52E}" type="pres">
      <dgm:prSet presAssocID="{33436751-83BE-4A9B-B4EC-828D02D316B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713C7B17-AA06-44D4-B655-A4F67B1DD3B2}" type="pres">
      <dgm:prSet presAssocID="{3D1FD77C-0249-4B3C-8288-3A04E88E9EE2}" presName="Name8" presStyleCnt="0"/>
      <dgm:spPr/>
    </dgm:pt>
    <dgm:pt modelId="{E6619DB7-CE30-4A3C-8D6C-1657336A8775}" type="pres">
      <dgm:prSet presAssocID="{3D1FD77C-0249-4B3C-8288-3A04E88E9EE2}" presName="acctBkgd" presStyleLbl="alignAcc1" presStyleIdx="1" presStyleCnt="5"/>
      <dgm:spPr/>
      <dgm:t>
        <a:bodyPr/>
        <a:lstStyle/>
        <a:p>
          <a:endParaRPr lang="en-IE"/>
        </a:p>
      </dgm:t>
    </dgm:pt>
    <dgm:pt modelId="{A6494819-F5B8-4DE7-A9AA-69C5042938B8}" type="pres">
      <dgm:prSet presAssocID="{3D1FD77C-0249-4B3C-8288-3A04E88E9EE2}" presName="acctTx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A47530F-63D7-48B2-999D-0F51074FEAED}" type="pres">
      <dgm:prSet presAssocID="{3D1FD77C-0249-4B3C-8288-3A04E88E9EE2}" presName="level" presStyleLbl="node1" presStyleIdx="1" presStyleCnt="5" custScaleX="123817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B0A2B85-6A5A-4F0C-A878-FDC832794A1A}" type="pres">
      <dgm:prSet presAssocID="{3D1FD77C-0249-4B3C-8288-3A04E88E9E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E23DA61-475C-4F40-96E0-773EDBB634A9}" type="pres">
      <dgm:prSet presAssocID="{F6B6E080-3E86-48FC-9FA3-261660C68E71}" presName="Name8" presStyleCnt="0"/>
      <dgm:spPr/>
    </dgm:pt>
    <dgm:pt modelId="{1149257A-E25C-481D-A1FF-080F02C45473}" type="pres">
      <dgm:prSet presAssocID="{F6B6E080-3E86-48FC-9FA3-261660C68E71}" presName="acctBkgd" presStyleLbl="alignAcc1" presStyleIdx="2" presStyleCnt="5"/>
      <dgm:spPr/>
      <dgm:t>
        <a:bodyPr/>
        <a:lstStyle/>
        <a:p>
          <a:endParaRPr lang="en-IE"/>
        </a:p>
      </dgm:t>
    </dgm:pt>
    <dgm:pt modelId="{FB3AE4DD-ED1A-49F0-886B-AABF46E8F37C}" type="pres">
      <dgm:prSet presAssocID="{F6B6E080-3E86-48FC-9FA3-261660C68E71}" presName="acctTx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DF5BD864-1220-4719-A64F-EEF170266082}" type="pres">
      <dgm:prSet presAssocID="{F6B6E080-3E86-48FC-9FA3-261660C68E71}" presName="level" presStyleLbl="node1" presStyleIdx="2" presStyleCnt="5" custScaleX="13286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91EF422-EA1A-41CE-92EA-BB3B80C4F74A}" type="pres">
      <dgm:prSet presAssocID="{F6B6E080-3E86-48FC-9FA3-261660C68E7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C7871182-6707-48CA-8DEF-DE6F46EAA80F}" type="pres">
      <dgm:prSet presAssocID="{5E9590BA-88AA-4B1B-822D-1479E56C74AE}" presName="Name8" presStyleCnt="0"/>
      <dgm:spPr/>
    </dgm:pt>
    <dgm:pt modelId="{BEAD552B-9426-42A5-AAA7-3A8E2601A3FE}" type="pres">
      <dgm:prSet presAssocID="{5E9590BA-88AA-4B1B-822D-1479E56C74AE}" presName="acctBkgd" presStyleLbl="alignAcc1" presStyleIdx="3" presStyleCnt="5"/>
      <dgm:spPr/>
      <dgm:t>
        <a:bodyPr/>
        <a:lstStyle/>
        <a:p>
          <a:endParaRPr lang="en-IE"/>
        </a:p>
      </dgm:t>
    </dgm:pt>
    <dgm:pt modelId="{CAE261EE-F2D6-460E-A2A1-6C6F97E21E3B}" type="pres">
      <dgm:prSet presAssocID="{5E9590BA-88AA-4B1B-822D-1479E56C74AE}" presName="acctTx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AB81FEB-96DF-4198-99FF-21E7C38C78C3}" type="pres">
      <dgm:prSet presAssocID="{5E9590BA-88AA-4B1B-822D-1479E56C74AE}" presName="level" presStyleLbl="node1" presStyleIdx="3" presStyleCnt="5" custScaleX="146213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148F675C-9196-44DB-807C-E2D86B34A53F}" type="pres">
      <dgm:prSet presAssocID="{5E9590BA-88AA-4B1B-822D-1479E56C74A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5801F47-2004-4691-98CF-8BCC1243F9D0}" type="pres">
      <dgm:prSet presAssocID="{E7477F81-7F5F-4274-97E1-9F00E3E0147C}" presName="Name8" presStyleCnt="0"/>
      <dgm:spPr/>
    </dgm:pt>
    <dgm:pt modelId="{586FD596-2485-4276-B005-A751D471EAFD}" type="pres">
      <dgm:prSet presAssocID="{E7477F81-7F5F-4274-97E1-9F00E3E0147C}" presName="acctBkgd" presStyleLbl="alignAcc1" presStyleIdx="4" presStyleCnt="5"/>
      <dgm:spPr/>
      <dgm:t>
        <a:bodyPr/>
        <a:lstStyle/>
        <a:p>
          <a:endParaRPr lang="en-IE"/>
        </a:p>
      </dgm:t>
    </dgm:pt>
    <dgm:pt modelId="{0D45F033-E32F-45D9-A43D-ED02840DEC1E}" type="pres">
      <dgm:prSet presAssocID="{E7477F81-7F5F-4274-97E1-9F00E3E0147C}" presName="acct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64A0DAD9-ED75-4024-92FF-62239DD8B713}" type="pres">
      <dgm:prSet presAssocID="{E7477F81-7F5F-4274-97E1-9F00E3E0147C}" presName="level" presStyleLbl="node1" presStyleIdx="4" presStyleCnt="5" custScaleX="191007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28D92CBC-98BF-454B-95B7-7140B94F6B5C}" type="pres">
      <dgm:prSet presAssocID="{E7477F81-7F5F-4274-97E1-9F00E3E0147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FFEA8F55-84EF-4A63-8E01-0A304DAFAE13}" type="presOf" srcId="{5E9590BA-88AA-4B1B-822D-1479E56C74AE}" destId="{148F675C-9196-44DB-807C-E2D86B34A53F}" srcOrd="1" destOrd="0" presId="urn:microsoft.com/office/officeart/2005/8/layout/pyramid3"/>
    <dgm:cxn modelId="{5B41F5B8-A45C-41BE-BFEB-3F81329A019C}" srcId="{E7477F81-7F5F-4274-97E1-9F00E3E0147C}" destId="{849FF81C-E53E-4F2A-90E0-E838665E4733}" srcOrd="0" destOrd="0" parTransId="{9BCEFA64-7EC1-49F0-80E5-9836A50AFC9B}" sibTransId="{0B2D7429-5AE7-4991-A27E-E8CF8ED5F7C0}"/>
    <dgm:cxn modelId="{6D8F8C55-191E-4943-B2C5-A774C7D43404}" type="presOf" srcId="{849FF81C-E53E-4F2A-90E0-E838665E4733}" destId="{0D45F033-E32F-45D9-A43D-ED02840DEC1E}" srcOrd="1" destOrd="0" presId="urn:microsoft.com/office/officeart/2005/8/layout/pyramid3"/>
    <dgm:cxn modelId="{46161792-E641-44AB-B408-657B6E5967C6}" srcId="{3D1FD77C-0249-4B3C-8288-3A04E88E9EE2}" destId="{6D09C3DB-3F5C-43F9-AFFF-04A1DA69770C}" srcOrd="0" destOrd="0" parTransId="{B7E2BCC4-A716-4BEE-A88E-1BC4E9202848}" sibTransId="{F3666755-1146-408C-AA71-2DC1F5FAFCF3}"/>
    <dgm:cxn modelId="{406CB198-34FB-450B-9544-C38BD9A77347}" srcId="{1E7E8EE9-D7C2-43A3-B444-62A399B0C5E6}" destId="{33436751-83BE-4A9B-B4EC-828D02D316B7}" srcOrd="0" destOrd="0" parTransId="{0C25BE83-F857-4EB6-8FC1-FA6E6CDC8D68}" sibTransId="{E0B2C04D-0E1B-4685-88FD-B5FCF2503011}"/>
    <dgm:cxn modelId="{B2516A0B-1E5B-4796-98B8-631BEE7CC994}" type="presOf" srcId="{A7A35150-EAEF-4420-94FA-0B1A626C9A18}" destId="{CAE261EE-F2D6-460E-A2A1-6C6F97E21E3B}" srcOrd="1" destOrd="0" presId="urn:microsoft.com/office/officeart/2005/8/layout/pyramid3"/>
    <dgm:cxn modelId="{C719892B-A4DB-4102-8DDF-9E5FB4C953C2}" srcId="{1E7E8EE9-D7C2-43A3-B444-62A399B0C5E6}" destId="{5E9590BA-88AA-4B1B-822D-1479E56C74AE}" srcOrd="3" destOrd="0" parTransId="{5ED84096-3716-4177-B160-5E1E2DD72B5A}" sibTransId="{85496A8E-1610-4EF8-867B-254381CE3D19}"/>
    <dgm:cxn modelId="{28254638-5FBC-4D45-8424-3C220B677926}" type="presOf" srcId="{A7A35150-EAEF-4420-94FA-0B1A626C9A18}" destId="{BEAD552B-9426-42A5-AAA7-3A8E2601A3FE}" srcOrd="0" destOrd="0" presId="urn:microsoft.com/office/officeart/2005/8/layout/pyramid3"/>
    <dgm:cxn modelId="{48AB22C9-7B85-4F1D-9F61-3B4252BE53AC}" srcId="{1E7E8EE9-D7C2-43A3-B444-62A399B0C5E6}" destId="{F6B6E080-3E86-48FC-9FA3-261660C68E71}" srcOrd="2" destOrd="0" parTransId="{9668B79E-AC92-4FD8-9F94-6B0374FBF45E}" sibTransId="{D8F1571B-735A-4AC0-B388-916A6E190EE2}"/>
    <dgm:cxn modelId="{EE77315F-66B1-4855-ABD3-984F047C6544}" type="presOf" srcId="{6D09C3DB-3F5C-43F9-AFFF-04A1DA69770C}" destId="{E6619DB7-CE30-4A3C-8D6C-1657336A8775}" srcOrd="0" destOrd="0" presId="urn:microsoft.com/office/officeart/2005/8/layout/pyramid3"/>
    <dgm:cxn modelId="{D4FC3954-9309-4C97-9C85-97F5A6440BD2}" type="presOf" srcId="{F6B6E080-3E86-48FC-9FA3-261660C68E71}" destId="{DF5BD864-1220-4719-A64F-EEF170266082}" srcOrd="0" destOrd="0" presId="urn:microsoft.com/office/officeart/2005/8/layout/pyramid3"/>
    <dgm:cxn modelId="{DCFC5E11-0DED-4FF5-A8F3-F76F9EE653DA}" type="presOf" srcId="{849FF81C-E53E-4F2A-90E0-E838665E4733}" destId="{586FD596-2485-4276-B005-A751D471EAFD}" srcOrd="0" destOrd="0" presId="urn:microsoft.com/office/officeart/2005/8/layout/pyramid3"/>
    <dgm:cxn modelId="{1A66E634-2611-45DC-8881-BFBF2C1D3E1B}" type="presOf" srcId="{1E7E8EE9-D7C2-43A3-B444-62A399B0C5E6}" destId="{F332744D-BFE6-4D72-93FD-B98B3030B1F2}" srcOrd="0" destOrd="0" presId="urn:microsoft.com/office/officeart/2005/8/layout/pyramid3"/>
    <dgm:cxn modelId="{FD896736-0D37-494C-8C4B-FFF10996C1E0}" srcId="{1E7E8EE9-D7C2-43A3-B444-62A399B0C5E6}" destId="{E7477F81-7F5F-4274-97E1-9F00E3E0147C}" srcOrd="4" destOrd="0" parTransId="{C0C3F305-4525-4E99-A6E0-0DCA056FDE8C}" sibTransId="{F4574494-39EC-43B9-B8AD-36B821120C67}"/>
    <dgm:cxn modelId="{82A284BB-89A3-411B-8273-2595E29759A9}" srcId="{5E9590BA-88AA-4B1B-822D-1479E56C74AE}" destId="{A7A35150-EAEF-4420-94FA-0B1A626C9A18}" srcOrd="0" destOrd="0" parTransId="{EF5B470F-C7AB-44A8-BF18-678986022102}" sibTransId="{417F829A-4FAE-43DB-A113-D2F5A31B86C4}"/>
    <dgm:cxn modelId="{2B9D206A-6742-4394-8B87-A0E6B09134D4}" type="presOf" srcId="{E7477F81-7F5F-4274-97E1-9F00E3E0147C}" destId="{28D92CBC-98BF-454B-95B7-7140B94F6B5C}" srcOrd="1" destOrd="0" presId="urn:microsoft.com/office/officeart/2005/8/layout/pyramid3"/>
    <dgm:cxn modelId="{F938E3F0-6A8C-44F0-83B0-E3F9F58364EC}" type="presOf" srcId="{E4CEED94-FC6E-4309-A9B5-A429A602EBC5}" destId="{7F3C2530-8157-4138-8320-278E80298D6A}" srcOrd="0" destOrd="0" presId="urn:microsoft.com/office/officeart/2005/8/layout/pyramid3"/>
    <dgm:cxn modelId="{9B23E425-BFD5-4D12-B445-4CED8EA4260F}" type="presOf" srcId="{33436751-83BE-4A9B-B4EC-828D02D316B7}" destId="{EADD1C43-6D41-4F43-83F4-5E2F1416C52E}" srcOrd="1" destOrd="0" presId="urn:microsoft.com/office/officeart/2005/8/layout/pyramid3"/>
    <dgm:cxn modelId="{6B33D50B-C627-451F-B207-9066AB3DA773}" srcId="{F6B6E080-3E86-48FC-9FA3-261660C68E71}" destId="{DBB488A8-F599-493D-937E-68061CA7364B}" srcOrd="0" destOrd="0" parTransId="{26A2A86B-C083-4ECB-A7CA-2F60EF645DA4}" sibTransId="{1D81997C-713E-4D49-AD7F-0B1A2418BC52}"/>
    <dgm:cxn modelId="{9CCD2BFE-C88A-4C18-8D31-27D017DAA3AE}" srcId="{1E7E8EE9-D7C2-43A3-B444-62A399B0C5E6}" destId="{3D1FD77C-0249-4B3C-8288-3A04E88E9EE2}" srcOrd="1" destOrd="0" parTransId="{2CF621C7-814D-4EC1-8540-C540656C60E0}" sibTransId="{35D6BEEB-09E9-460D-837C-8675E650CBDF}"/>
    <dgm:cxn modelId="{D4B67D9A-0B4B-4A9D-AC7E-03A369DDE5BC}" type="presOf" srcId="{5E9590BA-88AA-4B1B-822D-1479E56C74AE}" destId="{6AB81FEB-96DF-4198-99FF-21E7C38C78C3}" srcOrd="0" destOrd="0" presId="urn:microsoft.com/office/officeart/2005/8/layout/pyramid3"/>
    <dgm:cxn modelId="{825555B0-B303-4B9E-BFB9-79C4AF08BB39}" type="presOf" srcId="{6D09C3DB-3F5C-43F9-AFFF-04A1DA69770C}" destId="{A6494819-F5B8-4DE7-A9AA-69C5042938B8}" srcOrd="1" destOrd="0" presId="urn:microsoft.com/office/officeart/2005/8/layout/pyramid3"/>
    <dgm:cxn modelId="{047F6926-D073-468A-AC19-FFB88077A427}" type="presOf" srcId="{33436751-83BE-4A9B-B4EC-828D02D316B7}" destId="{3E3DD58E-2440-43A2-ABEB-C7F3FF5C8A14}" srcOrd="0" destOrd="0" presId="urn:microsoft.com/office/officeart/2005/8/layout/pyramid3"/>
    <dgm:cxn modelId="{F1BA136C-3232-4AF9-BF4D-1569145FF3F7}" type="presOf" srcId="{3D1FD77C-0249-4B3C-8288-3A04E88E9EE2}" destId="{3B0A2B85-6A5A-4F0C-A878-FDC832794A1A}" srcOrd="1" destOrd="0" presId="urn:microsoft.com/office/officeart/2005/8/layout/pyramid3"/>
    <dgm:cxn modelId="{EEE03081-04DF-4FB9-8213-A40A92A04BB7}" type="presOf" srcId="{3D1FD77C-0249-4B3C-8288-3A04E88E9EE2}" destId="{BA47530F-63D7-48B2-999D-0F51074FEAED}" srcOrd="0" destOrd="0" presId="urn:microsoft.com/office/officeart/2005/8/layout/pyramid3"/>
    <dgm:cxn modelId="{E2F0E48A-ECFA-4905-B640-ED942F6966FE}" type="presOf" srcId="{DBB488A8-F599-493D-937E-68061CA7364B}" destId="{FB3AE4DD-ED1A-49F0-886B-AABF46E8F37C}" srcOrd="1" destOrd="0" presId="urn:microsoft.com/office/officeart/2005/8/layout/pyramid3"/>
    <dgm:cxn modelId="{89EAB4D5-A9FA-4514-B17F-322D2BBFA90E}" type="presOf" srcId="{DBB488A8-F599-493D-937E-68061CA7364B}" destId="{1149257A-E25C-481D-A1FF-080F02C45473}" srcOrd="0" destOrd="0" presId="urn:microsoft.com/office/officeart/2005/8/layout/pyramid3"/>
    <dgm:cxn modelId="{B5A4825F-D90A-4FED-A121-E774D3494340}" type="presOf" srcId="{E4CEED94-FC6E-4309-A9B5-A429A602EBC5}" destId="{CFD3F832-F255-4A10-A596-8E86B57DA4A8}" srcOrd="1" destOrd="0" presId="urn:microsoft.com/office/officeart/2005/8/layout/pyramid3"/>
    <dgm:cxn modelId="{FCCBB393-36A4-4836-A2A0-4D788D4EB83E}" srcId="{33436751-83BE-4A9B-B4EC-828D02D316B7}" destId="{E4CEED94-FC6E-4309-A9B5-A429A602EBC5}" srcOrd="0" destOrd="0" parTransId="{B7588C5D-E15D-438A-B1B7-C5FC8180CAC4}" sibTransId="{0BBEAC7C-3210-41B6-98B3-C8B247B9B64C}"/>
    <dgm:cxn modelId="{3C21EE1C-1721-4623-A2DA-A0F395FED729}" type="presOf" srcId="{E7477F81-7F5F-4274-97E1-9F00E3E0147C}" destId="{64A0DAD9-ED75-4024-92FF-62239DD8B713}" srcOrd="0" destOrd="0" presId="urn:microsoft.com/office/officeart/2005/8/layout/pyramid3"/>
    <dgm:cxn modelId="{5DE6F395-FFB5-43F9-96FA-B1C9552F352F}" type="presOf" srcId="{F6B6E080-3E86-48FC-9FA3-261660C68E71}" destId="{391EF422-EA1A-41CE-92EA-BB3B80C4F74A}" srcOrd="1" destOrd="0" presId="urn:microsoft.com/office/officeart/2005/8/layout/pyramid3"/>
    <dgm:cxn modelId="{B9FEA850-D899-4BD0-B9F7-73985FF306AA}" type="presParOf" srcId="{F332744D-BFE6-4D72-93FD-B98B3030B1F2}" destId="{BE14AF24-963C-468E-A76C-6CEA3109EDF5}" srcOrd="0" destOrd="0" presId="urn:microsoft.com/office/officeart/2005/8/layout/pyramid3"/>
    <dgm:cxn modelId="{B328F4D8-83B5-4CF1-87C9-1ED8A0F50F2B}" type="presParOf" srcId="{BE14AF24-963C-468E-A76C-6CEA3109EDF5}" destId="{7F3C2530-8157-4138-8320-278E80298D6A}" srcOrd="0" destOrd="0" presId="urn:microsoft.com/office/officeart/2005/8/layout/pyramid3"/>
    <dgm:cxn modelId="{730AA683-4A12-4F85-96FC-8D94E4C32C51}" type="presParOf" srcId="{BE14AF24-963C-468E-A76C-6CEA3109EDF5}" destId="{CFD3F832-F255-4A10-A596-8E86B57DA4A8}" srcOrd="1" destOrd="0" presId="urn:microsoft.com/office/officeart/2005/8/layout/pyramid3"/>
    <dgm:cxn modelId="{F82FE35A-7EFC-4B4B-B68D-452A1082825B}" type="presParOf" srcId="{BE14AF24-963C-468E-A76C-6CEA3109EDF5}" destId="{3E3DD58E-2440-43A2-ABEB-C7F3FF5C8A14}" srcOrd="2" destOrd="0" presId="urn:microsoft.com/office/officeart/2005/8/layout/pyramid3"/>
    <dgm:cxn modelId="{52C8CEE3-1076-4352-ADF1-9524247B1045}" type="presParOf" srcId="{BE14AF24-963C-468E-A76C-6CEA3109EDF5}" destId="{EADD1C43-6D41-4F43-83F4-5E2F1416C52E}" srcOrd="3" destOrd="0" presId="urn:microsoft.com/office/officeart/2005/8/layout/pyramid3"/>
    <dgm:cxn modelId="{EBC6AF68-42C5-4DFE-A279-420E7336260C}" type="presParOf" srcId="{F332744D-BFE6-4D72-93FD-B98B3030B1F2}" destId="{713C7B17-AA06-44D4-B655-A4F67B1DD3B2}" srcOrd="1" destOrd="0" presId="urn:microsoft.com/office/officeart/2005/8/layout/pyramid3"/>
    <dgm:cxn modelId="{69AEFE0D-E3EC-403D-8EBC-0983FC9B3B1F}" type="presParOf" srcId="{713C7B17-AA06-44D4-B655-A4F67B1DD3B2}" destId="{E6619DB7-CE30-4A3C-8D6C-1657336A8775}" srcOrd="0" destOrd="0" presId="urn:microsoft.com/office/officeart/2005/8/layout/pyramid3"/>
    <dgm:cxn modelId="{A495970C-59E7-4112-9AE9-81077E5C162E}" type="presParOf" srcId="{713C7B17-AA06-44D4-B655-A4F67B1DD3B2}" destId="{A6494819-F5B8-4DE7-A9AA-69C5042938B8}" srcOrd="1" destOrd="0" presId="urn:microsoft.com/office/officeart/2005/8/layout/pyramid3"/>
    <dgm:cxn modelId="{DA2C0C72-6A75-4821-807F-6F05C6E5E9B3}" type="presParOf" srcId="{713C7B17-AA06-44D4-B655-A4F67B1DD3B2}" destId="{BA47530F-63D7-48B2-999D-0F51074FEAED}" srcOrd="2" destOrd="0" presId="urn:microsoft.com/office/officeart/2005/8/layout/pyramid3"/>
    <dgm:cxn modelId="{8438E35A-ECC6-43B0-B219-0BFD866EEA2F}" type="presParOf" srcId="{713C7B17-AA06-44D4-B655-A4F67B1DD3B2}" destId="{3B0A2B85-6A5A-4F0C-A878-FDC832794A1A}" srcOrd="3" destOrd="0" presId="urn:microsoft.com/office/officeart/2005/8/layout/pyramid3"/>
    <dgm:cxn modelId="{EE0E4B5F-4DDD-4FEF-8EA9-DB377C048E12}" type="presParOf" srcId="{F332744D-BFE6-4D72-93FD-B98B3030B1F2}" destId="{EE23DA61-475C-4F40-96E0-773EDBB634A9}" srcOrd="2" destOrd="0" presId="urn:microsoft.com/office/officeart/2005/8/layout/pyramid3"/>
    <dgm:cxn modelId="{554E20AF-7CA3-41C6-87F6-60C99D761B0C}" type="presParOf" srcId="{EE23DA61-475C-4F40-96E0-773EDBB634A9}" destId="{1149257A-E25C-481D-A1FF-080F02C45473}" srcOrd="0" destOrd="0" presId="urn:microsoft.com/office/officeart/2005/8/layout/pyramid3"/>
    <dgm:cxn modelId="{CEC74574-DA34-4571-BEF7-FD965C9F2EAE}" type="presParOf" srcId="{EE23DA61-475C-4F40-96E0-773EDBB634A9}" destId="{FB3AE4DD-ED1A-49F0-886B-AABF46E8F37C}" srcOrd="1" destOrd="0" presId="urn:microsoft.com/office/officeart/2005/8/layout/pyramid3"/>
    <dgm:cxn modelId="{535C8379-15CF-451F-8C3C-443B0A6D634B}" type="presParOf" srcId="{EE23DA61-475C-4F40-96E0-773EDBB634A9}" destId="{DF5BD864-1220-4719-A64F-EEF170266082}" srcOrd="2" destOrd="0" presId="urn:microsoft.com/office/officeart/2005/8/layout/pyramid3"/>
    <dgm:cxn modelId="{A0513C12-9DAA-4AD1-AE0A-DF7648C167E2}" type="presParOf" srcId="{EE23DA61-475C-4F40-96E0-773EDBB634A9}" destId="{391EF422-EA1A-41CE-92EA-BB3B80C4F74A}" srcOrd="3" destOrd="0" presId="urn:microsoft.com/office/officeart/2005/8/layout/pyramid3"/>
    <dgm:cxn modelId="{D275870D-6E73-4318-9D80-807CE76843F3}" type="presParOf" srcId="{F332744D-BFE6-4D72-93FD-B98B3030B1F2}" destId="{C7871182-6707-48CA-8DEF-DE6F46EAA80F}" srcOrd="3" destOrd="0" presId="urn:microsoft.com/office/officeart/2005/8/layout/pyramid3"/>
    <dgm:cxn modelId="{A15A0B83-1B3D-46F8-8CE0-67A4F9ED8633}" type="presParOf" srcId="{C7871182-6707-48CA-8DEF-DE6F46EAA80F}" destId="{BEAD552B-9426-42A5-AAA7-3A8E2601A3FE}" srcOrd="0" destOrd="0" presId="urn:microsoft.com/office/officeart/2005/8/layout/pyramid3"/>
    <dgm:cxn modelId="{C825E4DB-8674-4588-A126-A86CC9645EF9}" type="presParOf" srcId="{C7871182-6707-48CA-8DEF-DE6F46EAA80F}" destId="{CAE261EE-F2D6-460E-A2A1-6C6F97E21E3B}" srcOrd="1" destOrd="0" presId="urn:microsoft.com/office/officeart/2005/8/layout/pyramid3"/>
    <dgm:cxn modelId="{5F221C73-A65D-4445-834E-EFCB52511592}" type="presParOf" srcId="{C7871182-6707-48CA-8DEF-DE6F46EAA80F}" destId="{6AB81FEB-96DF-4198-99FF-21E7C38C78C3}" srcOrd="2" destOrd="0" presId="urn:microsoft.com/office/officeart/2005/8/layout/pyramid3"/>
    <dgm:cxn modelId="{44BA8485-8FBC-4280-8B25-7E9B520A4DDB}" type="presParOf" srcId="{C7871182-6707-48CA-8DEF-DE6F46EAA80F}" destId="{148F675C-9196-44DB-807C-E2D86B34A53F}" srcOrd="3" destOrd="0" presId="urn:microsoft.com/office/officeart/2005/8/layout/pyramid3"/>
    <dgm:cxn modelId="{92D3C545-5496-4171-984E-CF528F3A4371}" type="presParOf" srcId="{F332744D-BFE6-4D72-93FD-B98B3030B1F2}" destId="{65801F47-2004-4691-98CF-8BCC1243F9D0}" srcOrd="4" destOrd="0" presId="urn:microsoft.com/office/officeart/2005/8/layout/pyramid3"/>
    <dgm:cxn modelId="{68F47408-148B-4F64-9EFB-2C4BEC1FB46F}" type="presParOf" srcId="{65801F47-2004-4691-98CF-8BCC1243F9D0}" destId="{586FD596-2485-4276-B005-A751D471EAFD}" srcOrd="0" destOrd="0" presId="urn:microsoft.com/office/officeart/2005/8/layout/pyramid3"/>
    <dgm:cxn modelId="{2282F513-75C0-4559-875C-9F1A37B21134}" type="presParOf" srcId="{65801F47-2004-4691-98CF-8BCC1243F9D0}" destId="{0D45F033-E32F-45D9-A43D-ED02840DEC1E}" srcOrd="1" destOrd="0" presId="urn:microsoft.com/office/officeart/2005/8/layout/pyramid3"/>
    <dgm:cxn modelId="{3C1DF1D6-0BD1-4179-9E64-D0B025FF1465}" type="presParOf" srcId="{65801F47-2004-4691-98CF-8BCC1243F9D0}" destId="{64A0DAD9-ED75-4024-92FF-62239DD8B713}" srcOrd="2" destOrd="0" presId="urn:microsoft.com/office/officeart/2005/8/layout/pyramid3"/>
    <dgm:cxn modelId="{2B808A01-B1EE-4981-B0C4-00ACC84259ED}" type="presParOf" srcId="{65801F47-2004-4691-98CF-8BCC1243F9D0}" destId="{28D92CBC-98BF-454B-95B7-7140B94F6B5C}" srcOrd="3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4199" y="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DDA3876-4C72-4ADF-92FD-F54F898D4369}" type="datetimeFigureOut">
              <a:rPr lang="en-US"/>
              <a:pPr>
                <a:defRPr/>
              </a:pPr>
              <a:t>11/18/2014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51442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4199" y="651442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ABD751DD-CE5E-4F0B-83C7-4FFA5FC2D14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5082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4199" y="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3FF2335-4D5E-4C05-82F9-E55AEC6F77CF}" type="datetimeFigureOut">
              <a:rPr lang="en-US"/>
              <a:pPr>
                <a:defRPr/>
              </a:pPr>
              <a:t>11/18/2014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0725" y="514350"/>
            <a:ext cx="3425825" cy="257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62" tIns="46081" rIns="92162" bIns="4608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5160" y="3257778"/>
            <a:ext cx="7956957" cy="3085419"/>
          </a:xfrm>
          <a:prstGeom prst="rect">
            <a:avLst/>
          </a:prstGeom>
        </p:spPr>
        <p:txBody>
          <a:bodyPr vert="horz" lIns="92162" tIns="46081" rIns="92162" bIns="46081" rtlCol="0"/>
          <a:lstStyle/>
          <a:p>
            <a:pPr lvl="0"/>
            <a:r>
              <a:rPr lang="ga-IE" noProof="0" smtClean="0"/>
              <a:t>Click to edit Master text styles</a:t>
            </a:r>
          </a:p>
          <a:p>
            <a:pPr lvl="1"/>
            <a:r>
              <a:rPr lang="ga-IE" noProof="0" smtClean="0"/>
              <a:t>Second level</a:t>
            </a:r>
          </a:p>
          <a:p>
            <a:pPr lvl="2"/>
            <a:r>
              <a:rPr lang="ga-IE" noProof="0" smtClean="0"/>
              <a:t>Third level</a:t>
            </a:r>
          </a:p>
          <a:p>
            <a:pPr lvl="3"/>
            <a:r>
              <a:rPr lang="ga-IE" noProof="0" smtClean="0"/>
              <a:t>Fourth level</a:t>
            </a:r>
          </a:p>
          <a:p>
            <a:pPr lvl="4"/>
            <a:r>
              <a:rPr lang="ga-IE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514421"/>
            <a:ext cx="4310918" cy="342446"/>
          </a:xfrm>
          <a:prstGeom prst="rect">
            <a:avLst/>
          </a:prstGeom>
        </p:spPr>
        <p:txBody>
          <a:bodyPr vert="horz" lIns="92162" tIns="46081" rIns="92162" bIns="4608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4199" y="6514421"/>
            <a:ext cx="4310918" cy="342446"/>
          </a:xfrm>
          <a:prstGeom prst="rect">
            <a:avLst/>
          </a:prstGeom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B6078000-407D-4405-9FE4-681AF9E9AED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9492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8819" indent="-288007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52030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12842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73653" indent="-230406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34465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95277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56089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916901" indent="-230406" defTabSz="46081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7F2FFED8-72A9-4229-920A-B3F8A32355E9}" type="slidenum">
              <a:rPr lang="en-US" smtClean="0">
                <a:latin typeface="Calibri" pitchFamily="34" charset="0"/>
                <a:cs typeface="Arial" charset="0"/>
              </a:rPr>
              <a:pPr/>
              <a:t>1</a:t>
            </a:fld>
            <a:endParaRPr lang="en-US" dirty="0" smtClean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350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18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18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18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r>
              <a:rPr lang="de-DE" dirty="0" smtClean="0">
                <a:latin typeface="Calibri" charset="0"/>
                <a:ea typeface="ＭＳ Ｐゴシック" charset="0"/>
                <a:cs typeface="ＭＳ Ｐゴシック" charset="0"/>
              </a:rPr>
              <a:t>http://</a:t>
            </a:r>
            <a:r>
              <a:rPr lang="de-DE" dirty="0" err="1" smtClean="0">
                <a:latin typeface="Calibri" charset="0"/>
                <a:ea typeface="ＭＳ Ｐゴシック" charset="0"/>
                <a:cs typeface="ＭＳ Ｐゴシック" charset="0"/>
              </a:rPr>
              <a:t>www.badconsultingllc.com</a:t>
            </a:r>
            <a:r>
              <a:rPr lang="de-DE" dirty="0" smtClean="0">
                <a:latin typeface="Calibri" charset="0"/>
                <a:ea typeface="ＭＳ Ｐゴシック" charset="0"/>
                <a:cs typeface="ＭＳ Ｐゴシック" charset="0"/>
              </a:rPr>
              <a:t>/top-</a:t>
            </a:r>
            <a:r>
              <a:rPr lang="de-DE" dirty="0" err="1" smtClean="0">
                <a:latin typeface="Calibri" charset="0"/>
                <a:ea typeface="ＭＳ Ｐゴシック" charset="0"/>
                <a:cs typeface="ＭＳ Ｐゴシック" charset="0"/>
              </a:rPr>
              <a:t>tourism</a:t>
            </a:r>
            <a:r>
              <a:rPr lang="de-DE" dirty="0" smtClean="0">
                <a:latin typeface="Calibri" charset="0"/>
                <a:ea typeface="ＭＳ Ｐゴシック" charset="0"/>
                <a:cs typeface="ＭＳ Ｐゴシック" charset="0"/>
              </a:rPr>
              <a:t>-</a:t>
            </a:r>
            <a:r>
              <a:rPr lang="de-DE" dirty="0" err="1" smtClean="0">
                <a:latin typeface="Calibri" charset="0"/>
                <a:ea typeface="ＭＳ Ｐゴシック" charset="0"/>
                <a:cs typeface="ＭＳ Ｐゴシック" charset="0"/>
              </a:rPr>
              <a:t>lists</a:t>
            </a:r>
            <a:r>
              <a:rPr lang="de-DE" dirty="0" smtClean="0">
                <a:latin typeface="Calibri" charset="0"/>
                <a:ea typeface="ＭＳ Ｐゴシック" charset="0"/>
                <a:cs typeface="ＭＳ Ｐゴシック" charset="0"/>
              </a:rPr>
              <a:t>/influential-tourism-professionals-twitter-june-2014/</a:t>
            </a:r>
            <a:endParaRPr lang="de-DE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36A83C90-7BAE-F84F-9F87-D327A4DB9878}" type="slidenum">
              <a:rPr lang="de-DE" sz="1200">
                <a:latin typeface="Times New Roman" charset="0"/>
              </a:rPr>
              <a:pPr algn="r"/>
              <a:t>27</a:t>
            </a:fld>
            <a:endParaRPr lang="de-DE" sz="1200">
              <a:latin typeface="Times New Roman" charset="0"/>
            </a:endParaRPr>
          </a:p>
        </p:txBody>
      </p:sp>
      <p:sp>
        <p:nvSpPr>
          <p:cNvPr id="48131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4D88C80E-23C1-7947-9429-D41EFA5BC322}" type="slidenum">
              <a:rPr lang="de-DE" sz="1200">
                <a:latin typeface="Times New Roman" charset="0"/>
                <a:ea typeface="Arial" charset="0"/>
                <a:cs typeface="Arial" charset="0"/>
              </a:rPr>
              <a:pPr algn="r"/>
              <a:t>27</a:t>
            </a:fld>
            <a:endParaRPr lang="de-DE" sz="1200">
              <a:latin typeface="Times New Roman" charset="0"/>
              <a:ea typeface="Arial" charset="0"/>
              <a:cs typeface="Arial" charset="0"/>
            </a:endParaRPr>
          </a:p>
        </p:txBody>
      </p:sp>
      <p:sp>
        <p:nvSpPr>
          <p:cNvPr id="48132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>
            <a:prstTxWarp prst="textNoShape">
              <a:avLst/>
            </a:prstTxWarp>
          </a:bodyPr>
          <a:lstStyle/>
          <a:p>
            <a:pPr algn="r" defTabSz="947738"/>
            <a:fld id="{6EC51305-0AF9-CE45-AD55-77F177ED8C30}" type="slidenum">
              <a:rPr lang="en-GB" sz="1300">
                <a:ea typeface="Arial" charset="0"/>
                <a:cs typeface="Arial" charset="0"/>
              </a:rPr>
              <a:pPr algn="r" defTabSz="947738"/>
              <a:t>27</a:t>
            </a:fld>
            <a:endParaRPr lang="en-GB" sz="1300">
              <a:ea typeface="Arial" charset="0"/>
              <a:cs typeface="Arial" charset="0"/>
            </a:endParaRPr>
          </a:p>
        </p:txBody>
      </p:sp>
      <p:sp>
        <p:nvSpPr>
          <p:cNvPr id="481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</p:spPr>
        <p:txBody>
          <a:bodyPr lIns="94824" tIns="47416" rIns="94824" bIns="47416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789238" y="514350"/>
            <a:ext cx="4319587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3FAE3D-CBCA-4D56-AF52-3DCFD7BB021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24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789238" y="514350"/>
            <a:ext cx="4319587" cy="32385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endParaRPr lang="en-IE" sz="4000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9F1E7B-47CA-734E-AE8E-D65CE8EF4D3C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789238" y="514350"/>
            <a:ext cx="4319587" cy="32385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endParaRPr lang="en-IE" sz="4000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9F1E7B-47CA-734E-AE8E-D65CE8EF4D3C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789238" y="514350"/>
            <a:ext cx="4319587" cy="32385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endParaRPr lang="en-IE" dirty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85DFCD39-96A9-44B3-8A1D-3DC7893F8BC7}" type="slidenum">
              <a:rPr lang="en-US" smtClean="0">
                <a:latin typeface="Calibri" pitchFamily="34" charset="0"/>
                <a:ea typeface="ＭＳ Ｐゴシック" pitchFamily="34" charset="-128"/>
              </a:rPr>
              <a:pPr>
                <a:defRPr/>
              </a:pPr>
              <a:t>35</a:t>
            </a:fld>
            <a:endParaRPr lang="en-US" smtClean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www.journalism.co.uk</a:t>
            </a:r>
            <a:r>
              <a:rPr lang="en-US" dirty="0" smtClean="0"/>
              <a:t>/news/study-96-of-uk-journalists-use-social-media-each-day/s2/a554687/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F4E1A-CE14-4784-9E28-8A61FEE5DA56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3354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6FF4A632-B7FE-704C-823D-CB5FD9A1EA7D}" type="slidenum">
              <a:rPr lang="de-DE" sz="1200">
                <a:latin typeface="Times New Roman" charset="0"/>
              </a:rPr>
              <a:pPr algn="r"/>
              <a:t>9</a:t>
            </a:fld>
            <a:endParaRPr lang="de-DE" sz="1200">
              <a:latin typeface="Times New Roman" charset="0"/>
            </a:endParaRPr>
          </a:p>
        </p:txBody>
      </p:sp>
      <p:sp>
        <p:nvSpPr>
          <p:cNvPr id="54275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prstTxWarp prst="textNoShape">
              <a:avLst/>
            </a:prstTxWarp>
          </a:bodyPr>
          <a:lstStyle/>
          <a:p>
            <a:pPr algn="r"/>
            <a:fld id="{D4884027-43E7-C048-B20D-211EA19EAF71}" type="slidenum">
              <a:rPr lang="de-DE" sz="1200">
                <a:latin typeface="Times New Roman" charset="0"/>
                <a:ea typeface="Arial" charset="0"/>
                <a:cs typeface="Arial" charset="0"/>
              </a:rPr>
              <a:pPr algn="r"/>
              <a:t>9</a:t>
            </a:fld>
            <a:endParaRPr lang="de-DE" sz="1200">
              <a:latin typeface="Times New Roman" charset="0"/>
              <a:ea typeface="Arial" charset="0"/>
              <a:cs typeface="Arial" charset="0"/>
            </a:endParaRPr>
          </a:p>
        </p:txBody>
      </p:sp>
      <p:sp>
        <p:nvSpPr>
          <p:cNvPr id="54276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>
            <a:prstTxWarp prst="textNoShape">
              <a:avLst/>
            </a:prstTxWarp>
          </a:bodyPr>
          <a:lstStyle/>
          <a:p>
            <a:pPr algn="r" defTabSz="947738"/>
            <a:fld id="{7BA468E1-70A7-5846-974F-F6763B37A4EA}" type="slidenum">
              <a:rPr lang="en-GB" sz="1300">
                <a:ea typeface="Arial" charset="0"/>
                <a:cs typeface="Arial" charset="0"/>
              </a:rPr>
              <a:pPr algn="r" defTabSz="947738"/>
              <a:t>9</a:t>
            </a:fld>
            <a:endParaRPr lang="en-GB" sz="1300">
              <a:ea typeface="Arial" charset="0"/>
              <a:cs typeface="Arial" charset="0"/>
            </a:endParaRPr>
          </a:p>
        </p:txBody>
      </p:sp>
      <p:sp>
        <p:nvSpPr>
          <p:cNvPr id="542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</p:spPr>
        <p:txBody>
          <a:bodyPr lIns="94824" tIns="47416" rIns="94824" bIns="47416"/>
          <a:lstStyle/>
          <a:p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11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11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11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12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12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12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14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14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14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15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15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15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16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16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16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BBA80320-9E3B-F34A-808E-BE69FD24BC93}" type="slidenum">
              <a:rPr lang="de-DE" sz="1200">
                <a:latin typeface="Times New Roman" charset="0"/>
              </a:rPr>
              <a:pPr algn="r" eaLnBrk="1" hangingPunct="1"/>
              <a:t>17</a:t>
            </a:fld>
            <a:endParaRPr lang="de-DE" sz="1200">
              <a:latin typeface="Times New Roman" charset="0"/>
            </a:endParaRPr>
          </a:p>
        </p:txBody>
      </p:sp>
      <p:sp>
        <p:nvSpPr>
          <p:cNvPr id="241667" name="Rectangle 7"/>
          <p:cNvSpPr txBox="1">
            <a:spLocks noGrp="1" noChangeArrowheads="1"/>
          </p:cNvSpPr>
          <p:nvPr/>
        </p:nvSpPr>
        <p:spPr bwMode="auto">
          <a:xfrm>
            <a:off x="5634488" y="6513910"/>
            <a:ext cx="4310486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2D39054F-AFAA-7F4E-BD9D-9F0899FC6601}" type="slidenum">
              <a:rPr lang="de-DE" sz="1200">
                <a:latin typeface="Times New Roman" charset="0"/>
                <a:cs typeface="Arial" charset="0"/>
              </a:rPr>
              <a:pPr algn="r" eaLnBrk="1" hangingPunct="1"/>
              <a:t>17</a:t>
            </a:fld>
            <a:endParaRPr lang="de-DE" sz="1200">
              <a:latin typeface="Times New Roman" charset="0"/>
              <a:cs typeface="Arial" charset="0"/>
            </a:endParaRPr>
          </a:p>
        </p:txBody>
      </p:sp>
      <p:sp>
        <p:nvSpPr>
          <p:cNvPr id="241668" name="Rectangle 7"/>
          <p:cNvSpPr txBox="1">
            <a:spLocks noGrp="1" noChangeArrowheads="1"/>
          </p:cNvSpPr>
          <p:nvPr/>
        </p:nvSpPr>
        <p:spPr bwMode="auto">
          <a:xfrm>
            <a:off x="5639094" y="6517481"/>
            <a:ext cx="4308182" cy="3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  <a:lvl2pPr marL="37931725" indent="-37474525" defTabSz="947738"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2pPr>
            <a:lvl3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3pPr>
            <a:lvl4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4pPr>
            <a:lvl5pPr eaLnBrk="0" hangingPunct="0"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algn="r" eaLnBrk="1" hangingPunct="1"/>
            <a:fld id="{536E7ACA-E85D-C646-9BDF-48A0A7D945F7}" type="slidenum">
              <a:rPr lang="en-GB" sz="1300">
                <a:cs typeface="Arial" charset="0"/>
              </a:rPr>
              <a:pPr algn="r" eaLnBrk="1" hangingPunct="1"/>
              <a:t>17</a:t>
            </a:fld>
            <a:endParaRPr lang="en-GB" sz="1300">
              <a:cs typeface="Arial" charset="0"/>
            </a:endParaRPr>
          </a:p>
        </p:txBody>
      </p:sp>
      <p:sp>
        <p:nvSpPr>
          <p:cNvPr id="2416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259138" y="514350"/>
            <a:ext cx="3432175" cy="25733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16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6304" y="3257551"/>
            <a:ext cx="7294669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4824" tIns="47416" rIns="94824" bIns="47416"/>
          <a:lstStyle/>
          <a:p>
            <a:endParaRPr lang="de-DE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7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440812" y="2692129"/>
            <a:ext cx="8229600" cy="855402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spc="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1355212" y="397686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/>
                </a:solidFill>
                <a:latin typeface="+mn-lt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966" y="5967993"/>
            <a:ext cx="1446168" cy="543882"/>
          </a:xfrm>
          <a:prstGeom prst="rect">
            <a:avLst/>
          </a:prstGeom>
        </p:spPr>
      </p:pic>
      <p:pic>
        <p:nvPicPr>
          <p:cNvPr id="10" name="Picture 9" descr="Failte Logo_white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667" y="465910"/>
            <a:ext cx="2971800" cy="69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19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040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678656" y="2402086"/>
            <a:ext cx="7786688" cy="2053828"/>
          </a:xfrm>
          <a:prstGeom prst="rect">
            <a:avLst/>
          </a:prstGeom>
          <a:ln>
            <a:miter lim="400000"/>
          </a:ln>
        </p:spPr>
        <p:txBody>
          <a:bodyPr lIns="35717" tIns="35717" rIns="35717" bIns="35717" anchor="ctr"/>
          <a:lstStyle>
            <a:lvl1pPr defTabSz="410751">
              <a:defRPr cap="all" spc="22">
                <a:solidFill>
                  <a:srgbClr val="F0F0F0"/>
                </a:solidFill>
                <a:uFillTx/>
              </a:defRPr>
            </a:lvl1pPr>
          </a:lstStyle>
          <a:p>
            <a:pPr lvl="0">
              <a:defRPr sz="1800" cap="none" spc="0">
                <a:solidFill>
                  <a:srgbClr val="000000"/>
                </a:solidFill>
              </a:defRPr>
            </a:pPr>
            <a:r>
              <a:rPr sz="4500" cap="all" spc="22">
                <a:solidFill>
                  <a:srgbClr val="F0F0F0"/>
                </a:solidFill>
              </a:rP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262691545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ailteIreland_PPT_BG_1024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69838"/>
            <a:ext cx="2159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9552" y="801264"/>
            <a:ext cx="7992887" cy="7921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89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_1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ailteIreland_PPT_BG_1024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69838"/>
            <a:ext cx="2159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801264"/>
            <a:ext cx="7992887" cy="7921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5264"/>
            <a:ext cx="7992887" cy="4608072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743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7078B-AB27-4362-911D-193EA1E85592}" type="datetimeFigureOut">
              <a:rPr lang="en-IE" smtClean="0"/>
              <a:t>18/11/2014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2871A-1324-45A6-81E8-D56E3E6DF13E}" type="slidenum">
              <a:rPr lang="en-IE" smtClean="0"/>
              <a:t>‹#›</a:t>
            </a:fld>
            <a:endParaRPr lang="en-I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212870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5E7078B-AB27-4362-911D-193EA1E85592}" type="datetimeFigureOut">
              <a:rPr lang="en-IE" smtClean="0"/>
              <a:t>18/11/2014</a:t>
            </a:fld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8E2871A-1324-45A6-81E8-D56E3E6DF13E}" type="slidenum">
              <a:rPr lang="en-IE" smtClean="0"/>
              <a:t>‹#›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6051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5E7078B-AB27-4362-911D-193EA1E85592}" type="datetimeFigureOut">
              <a:rPr lang="en-IE" smtClean="0"/>
              <a:t>18/11/2014</a:t>
            </a:fld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8E2871A-1324-45A6-81E8-D56E3E6DF13E}" type="slidenum">
              <a:rPr lang="en-IE" smtClean="0"/>
              <a:t>‹#›</a:t>
            </a:fld>
            <a:endParaRPr lang="en-I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3227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_2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ilteIreland_PPT_BG_1024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69838"/>
            <a:ext cx="2159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9552" y="1773256"/>
            <a:ext cx="3982388" cy="4680080"/>
          </a:xfrm>
          <a:prstGeom prst="rect">
            <a:avLst/>
          </a:prstGeom>
        </p:spPr>
        <p:txBody>
          <a:bodyPr/>
          <a:lstStyle>
            <a:lvl1pPr>
              <a:buFont typeface="Arial" pitchFamily="34" charset="0"/>
              <a:buChar char="•"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01392" y="1773256"/>
            <a:ext cx="3931048" cy="4680080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ts val="850"/>
              </a:spcAft>
              <a:buClr>
                <a:srgbClr val="004A67"/>
              </a:buClr>
              <a:buFont typeface="Arial" pitchFamily="34" charset="0"/>
              <a:buChar char="•"/>
              <a:defRPr lang="en-GB" sz="1800" kern="1200" dirty="0" smtClean="0">
                <a:solidFill>
                  <a:srgbClr val="000000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ts val="850"/>
              </a:spcAft>
              <a:buClr>
                <a:srgbClr val="004A67"/>
              </a:buClr>
              <a:defRPr lang="en-GB" sz="1800" kern="1200" dirty="0" smtClean="0">
                <a:solidFill>
                  <a:srgbClr val="000000"/>
                </a:solidFill>
                <a:latin typeface="Verdana"/>
                <a:ea typeface="MS PGothic" pitchFamily="34" charset="-128"/>
                <a:cs typeface="Verdana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ts val="850"/>
              </a:spcAft>
              <a:buClr>
                <a:srgbClr val="004A67"/>
              </a:buClr>
              <a:defRPr lang="en-GB" sz="1800" kern="1200" dirty="0" smtClean="0">
                <a:solidFill>
                  <a:srgbClr val="000000"/>
                </a:solidFill>
                <a:latin typeface="Verdana"/>
                <a:ea typeface="MS PGothic" pitchFamily="34" charset="-128"/>
                <a:cs typeface="Verdana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ts val="850"/>
              </a:spcAft>
              <a:buClr>
                <a:srgbClr val="004A67"/>
              </a:buClr>
              <a:defRPr lang="en-GB" sz="1800" kern="1200" dirty="0" smtClean="0">
                <a:solidFill>
                  <a:srgbClr val="000000"/>
                </a:solidFill>
                <a:latin typeface="Verdana"/>
                <a:ea typeface="MS PGothic" pitchFamily="34" charset="-128"/>
                <a:cs typeface="Verdana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ts val="850"/>
              </a:spcAft>
              <a:buClr>
                <a:srgbClr val="004A67"/>
              </a:buClr>
              <a:defRPr lang="en-GB" sz="1800" kern="1200" dirty="0" smtClean="0">
                <a:solidFill>
                  <a:srgbClr val="000000"/>
                </a:solidFill>
                <a:latin typeface="Verdana"/>
                <a:ea typeface="MS PGothic" pitchFamily="34" charset="-128"/>
                <a:cs typeface="Verdan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9552" y="801264"/>
            <a:ext cx="7992887" cy="7921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300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_One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ailteIreland_PPT_BG_1024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9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69838"/>
            <a:ext cx="2159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972000"/>
            <a:ext cx="7920879" cy="792163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016000"/>
            <a:ext cx="7920879" cy="3960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318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6676"/>
            <a:ext cx="8229600" cy="885824"/>
          </a:xfrm>
        </p:spPr>
        <p:txBody>
          <a:bodyPr/>
          <a:lstStyle>
            <a:lvl1pPr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pic>
        <p:nvPicPr>
          <p:cNvPr id="7" name="Picture 6" descr="Failte Logo_black.png"/>
          <p:cNvPicPr>
            <a:picLocks noChangeAspect="1"/>
          </p:cNvPicPr>
          <p:nvPr userDrawn="1"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5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6676"/>
            <a:ext cx="8229600" cy="885824"/>
          </a:xfrm>
        </p:spPr>
        <p:txBody>
          <a:bodyPr/>
          <a:lstStyle>
            <a:lvl1pPr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pic>
        <p:nvPicPr>
          <p:cNvPr id="7" name="Picture 6" descr="Failte Logo_black.png"/>
          <p:cNvPicPr>
            <a:picLocks noChangeAspect="1"/>
          </p:cNvPicPr>
          <p:nvPr userDrawn="1"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961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1028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6676"/>
            <a:ext cx="8229600" cy="885824"/>
          </a:xfrm>
        </p:spPr>
        <p:txBody>
          <a:bodyPr/>
          <a:lstStyle>
            <a:lvl1pPr>
              <a:defRPr sz="36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pic>
        <p:nvPicPr>
          <p:cNvPr id="7" name="Picture 6" descr="Failte Logo_black.png"/>
          <p:cNvPicPr>
            <a:picLocks noChangeAspect="1"/>
          </p:cNvPicPr>
          <p:nvPr userDrawn="1"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77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Failte Logo_black.png"/>
          <p:cNvPicPr>
            <a:picLocks noChangeAspect="1"/>
          </p:cNvPicPr>
          <p:nvPr userDrawn="1"/>
        </p:nvPicPr>
        <p:blipFill>
          <a:blip r:embed="rId6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9" y="6408429"/>
            <a:ext cx="1655741" cy="38615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1451"/>
            <a:ext cx="8229600" cy="666749"/>
          </a:xfrm>
        </p:spPr>
        <p:txBody>
          <a:bodyPr/>
          <a:lstStyle>
            <a:lvl1pPr>
              <a:defRPr sz="28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73587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16"/>
          <p:cNvSpPr>
            <a:spLocks noGrp="1"/>
          </p:cNvSpPr>
          <p:nvPr>
            <p:ph sz="quarter" idx="10"/>
          </p:nvPr>
        </p:nvSpPr>
        <p:spPr>
          <a:xfrm>
            <a:off x="270933" y="1430867"/>
            <a:ext cx="4004735" cy="49022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ga-IE" dirty="0" smtClean="0"/>
              <a:t>Click to edit Master text styles</a:t>
            </a:r>
          </a:p>
          <a:p>
            <a:pPr lvl="1"/>
            <a:r>
              <a:rPr lang="ga-IE" dirty="0" smtClean="0"/>
              <a:t>Second level</a:t>
            </a:r>
          </a:p>
          <a:p>
            <a:pPr lvl="2"/>
            <a:r>
              <a:rPr lang="ga-IE" dirty="0" smtClean="0"/>
              <a:t>Third level</a:t>
            </a:r>
          </a:p>
          <a:p>
            <a:pPr lvl="3"/>
            <a:r>
              <a:rPr lang="ga-IE" dirty="0" smtClean="0"/>
              <a:t>Fourth level</a:t>
            </a:r>
          </a:p>
          <a:p>
            <a:pPr lvl="4"/>
            <a:r>
              <a:rPr lang="ga-IE" dirty="0" smtClean="0"/>
              <a:t>Fifth level</a:t>
            </a:r>
            <a:endParaRPr lang="en-US" dirty="0"/>
          </a:p>
        </p:txBody>
      </p:sp>
      <p:pic>
        <p:nvPicPr>
          <p:cNvPr id="6" name="Picture 5" descr="FailteLogo-white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68" y="6313913"/>
            <a:ext cx="1828801" cy="54355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70933" y="274638"/>
            <a:ext cx="4004735" cy="877887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70690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572001" y="-537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8" name="Content Placeholder 16"/>
          <p:cNvSpPr>
            <a:spLocks noGrp="1"/>
          </p:cNvSpPr>
          <p:nvPr>
            <p:ph sz="quarter" idx="10"/>
          </p:nvPr>
        </p:nvSpPr>
        <p:spPr>
          <a:xfrm>
            <a:off x="4842933" y="1590674"/>
            <a:ext cx="4004735" cy="474185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ga-IE" dirty="0" smtClean="0"/>
              <a:t>Click to edit Master text styles</a:t>
            </a:r>
          </a:p>
          <a:p>
            <a:pPr lvl="1"/>
            <a:r>
              <a:rPr lang="ga-IE" dirty="0" smtClean="0"/>
              <a:t>Second level</a:t>
            </a:r>
          </a:p>
          <a:p>
            <a:pPr lvl="2"/>
            <a:r>
              <a:rPr lang="ga-IE" dirty="0" smtClean="0"/>
              <a:t>Third level</a:t>
            </a:r>
          </a:p>
          <a:p>
            <a:pPr lvl="3"/>
            <a:r>
              <a:rPr lang="ga-IE" dirty="0" smtClean="0"/>
              <a:t>Fourth level</a:t>
            </a:r>
          </a:p>
          <a:p>
            <a:pPr lvl="4"/>
            <a:r>
              <a:rPr lang="ga-IE" dirty="0" smtClean="0"/>
              <a:t>Fifth level</a:t>
            </a:r>
            <a:endParaRPr lang="en-US" dirty="0"/>
          </a:p>
        </p:txBody>
      </p:sp>
      <p:pic>
        <p:nvPicPr>
          <p:cNvPr id="6" name="Picture 5" descr="FailteLogo-white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068" y="6313376"/>
            <a:ext cx="1828801" cy="54355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842933" y="274638"/>
            <a:ext cx="4004735" cy="877887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34871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_Slide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462"/>
          </a:xfrm>
          <a:prstGeom prst="rect">
            <a:avLst/>
          </a:prstGeom>
        </p:spPr>
      </p:pic>
      <p:graphicFrame>
        <p:nvGraphicFramePr>
          <p:cNvPr id="5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9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Content Placeholder 16"/>
          <p:cNvSpPr>
            <a:spLocks noGrp="1"/>
          </p:cNvSpPr>
          <p:nvPr>
            <p:ph sz="quarter" idx="10"/>
          </p:nvPr>
        </p:nvSpPr>
        <p:spPr>
          <a:xfrm>
            <a:off x="745067" y="1028700"/>
            <a:ext cx="7662333" cy="520276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ga-IE" dirty="0" smtClean="0"/>
              <a:t>Click to edit Master text styles</a:t>
            </a:r>
          </a:p>
          <a:p>
            <a:pPr lvl="1"/>
            <a:r>
              <a:rPr lang="ga-IE" dirty="0" smtClean="0"/>
              <a:t>Second level</a:t>
            </a:r>
          </a:p>
          <a:p>
            <a:pPr lvl="2"/>
            <a:r>
              <a:rPr lang="ga-IE" dirty="0" smtClean="0"/>
              <a:t>Third level</a:t>
            </a:r>
          </a:p>
          <a:p>
            <a:pPr lvl="3"/>
            <a:r>
              <a:rPr lang="ga-IE" dirty="0" smtClean="0"/>
              <a:t>Fourth level</a:t>
            </a:r>
          </a:p>
          <a:p>
            <a:pPr lvl="4"/>
            <a:r>
              <a:rPr lang="ga-IE" dirty="0" smtClean="0"/>
              <a:t>Fifth level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45067" y="85724"/>
            <a:ext cx="7662333" cy="685801"/>
          </a:xfrm>
        </p:spPr>
        <p:txBody>
          <a:bodyPr/>
          <a:lstStyle>
            <a:lvl1pPr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3628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40812" y="2692129"/>
            <a:ext cx="8229600" cy="855402"/>
          </a:xfrm>
          <a:prstGeom prst="rect">
            <a:avLst/>
          </a:prstGeom>
        </p:spPr>
        <p:txBody>
          <a:bodyPr/>
          <a:lstStyle>
            <a:lvl1pPr marL="0" marR="0" indent="0" algn="ctr" defTabSz="4572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989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" hidden="1"/>
          <p:cNvGraphicFramePr>
            <a:graphicFrameLocks noChangeAspect="1"/>
          </p:cNvGraphicFramePr>
          <p:nvPr>
            <p:custDataLst>
              <p:tags r:id="rId2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0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ga-IE" dirty="0" smtClean="0"/>
              <a:t>Click to edit Master text styles</a:t>
            </a:r>
          </a:p>
          <a:p>
            <a:pPr lvl="1"/>
            <a:r>
              <a:rPr lang="ga-IE" dirty="0" smtClean="0"/>
              <a:t>Second level</a:t>
            </a:r>
          </a:p>
          <a:p>
            <a:pPr lvl="2"/>
            <a:r>
              <a:rPr lang="ga-IE" dirty="0" smtClean="0"/>
              <a:t>Third level</a:t>
            </a:r>
          </a:p>
          <a:p>
            <a:pPr lvl="3"/>
            <a:r>
              <a:rPr lang="ga-IE" dirty="0" smtClean="0"/>
              <a:t>Fourth level</a:t>
            </a:r>
          </a:p>
          <a:p>
            <a:pPr lvl="4"/>
            <a:r>
              <a:rPr lang="ga-IE" dirty="0" smtClean="0"/>
              <a:t>Fifth level</a:t>
            </a:r>
            <a:endParaRPr lang="en-US" dirty="0" smtClean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F9092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6779A250-4B1E-4C89-870B-210D3514810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2" name="Title Placeholder 17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ga-IE" dirty="0" smtClean="0"/>
              <a:t>Click to edit Master title style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5" r:id="rId1"/>
    <p:sldLayoutId id="2147485406" r:id="rId2"/>
    <p:sldLayoutId id="2147485430" r:id="rId3"/>
    <p:sldLayoutId id="2147485431" r:id="rId4"/>
    <p:sldLayoutId id="2147485386" r:id="rId5"/>
    <p:sldLayoutId id="2147485400" r:id="rId6"/>
    <p:sldLayoutId id="2147485401" r:id="rId7"/>
    <p:sldLayoutId id="2147485390" r:id="rId8"/>
    <p:sldLayoutId id="2147485396" r:id="rId9"/>
    <p:sldLayoutId id="2147485399" r:id="rId10"/>
    <p:sldLayoutId id="2147485403" r:id="rId11"/>
    <p:sldLayoutId id="2147485422" r:id="rId12"/>
    <p:sldLayoutId id="2147485423" r:id="rId13"/>
    <p:sldLayoutId id="2147485429" r:id="rId14"/>
    <p:sldLayoutId id="2147485432" r:id="rId15"/>
    <p:sldLayoutId id="2147485433" r:id="rId16"/>
    <p:sldLayoutId id="2147485434" r:id="rId17"/>
    <p:sldLayoutId id="2147485435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638174" y="2038351"/>
            <a:ext cx="8010525" cy="1804154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IE" dirty="0">
                <a:ea typeface="+mj-ea"/>
                <a:cs typeface="+mj-cs"/>
              </a:rPr>
              <a:t>Managing the Twitterverse</a:t>
            </a:r>
            <a:br>
              <a:rPr lang="en-IE" dirty="0">
                <a:ea typeface="+mj-ea"/>
                <a:cs typeface="+mj-cs"/>
              </a:rPr>
            </a:br>
            <a:r>
              <a:rPr lang="en-IE" sz="2800" i="1" dirty="0">
                <a:ea typeface="+mj-ea"/>
                <a:cs typeface="+mj-cs"/>
              </a:rPr>
              <a:t>“Engagements CAN be short &amp; sweet</a:t>
            </a:r>
            <a:r>
              <a:rPr lang="en-IE" sz="2800" i="1" dirty="0" smtClean="0">
                <a:ea typeface="+mj-ea"/>
                <a:cs typeface="+mj-cs"/>
              </a:rPr>
              <a:t>!”</a:t>
            </a:r>
            <a:endParaRPr lang="en-US" sz="4000" i="1" dirty="0">
              <a:ea typeface="+mj-ea"/>
              <a:cs typeface="+mj-cs"/>
            </a:endParaRPr>
          </a:p>
        </p:txBody>
      </p:sp>
      <p:sp>
        <p:nvSpPr>
          <p:cNvPr id="16387" name="Subtitle 15"/>
          <p:cNvSpPr>
            <a:spLocks noGrp="1"/>
          </p:cNvSpPr>
          <p:nvPr>
            <p:ph type="subTitle" idx="1"/>
          </p:nvPr>
        </p:nvSpPr>
        <p:spPr>
          <a:xfrm>
            <a:off x="1355725" y="4400551"/>
            <a:ext cx="6400800" cy="155625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Ian Cleary</a:t>
            </a:r>
          </a:p>
          <a:p>
            <a:pPr eaLnBrk="1" hangingPunct="1"/>
            <a:r>
              <a:rPr lang="en-US" dirty="0" smtClean="0"/>
              <a:t>RazorCoast &amp; RazorSocial</a:t>
            </a:r>
          </a:p>
          <a:p>
            <a:pPr eaLnBrk="1" hangingPunct="1"/>
            <a:endParaRPr lang="en-US" dirty="0" smtClean="0">
              <a:solidFill>
                <a:schemeClr val="accent1"/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220029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value does it bring?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626" y="1952184"/>
            <a:ext cx="5075188" cy="387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1.  Interact with your customers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1847" y="1862733"/>
            <a:ext cx="4160235" cy="4093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57200" y="2577739"/>
            <a:ext cx="326739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2800" dirty="0" smtClean="0"/>
              <a:t>Your </a:t>
            </a:r>
            <a:r>
              <a:rPr lang="en-IE" sz="2800" b="1" dirty="0" smtClean="0">
                <a:solidFill>
                  <a:schemeClr val="accent6">
                    <a:lumMod val="75000"/>
                  </a:schemeClr>
                </a:solidFill>
              </a:rPr>
              <a:t>customers are on Twitter </a:t>
            </a:r>
          </a:p>
          <a:p>
            <a:endParaRPr lang="en-IE" sz="28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IE" sz="2800" dirty="0" smtClean="0"/>
              <a:t>and </a:t>
            </a:r>
            <a:r>
              <a:rPr lang="en-IE" sz="2800" b="1" dirty="0" smtClean="0">
                <a:solidFill>
                  <a:schemeClr val="accent5"/>
                </a:solidFill>
              </a:rPr>
              <a:t>so should you</a:t>
            </a:r>
            <a:endParaRPr lang="en-IE" sz="2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49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2.  Get attention from Journalists</a:t>
            </a:r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586" y="1544215"/>
            <a:ext cx="5738589" cy="44589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452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3. Add People to Your Funnel</a:t>
            </a:r>
            <a:endParaRPr lang="en-IE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69396930"/>
              </p:ext>
            </p:extLst>
          </p:nvPr>
        </p:nvGraphicFramePr>
        <p:xfrm>
          <a:off x="1259632" y="2331740"/>
          <a:ext cx="727280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9077" y="1506996"/>
            <a:ext cx="824744" cy="8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4.  Sell Your products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439" y="1700807"/>
            <a:ext cx="5521640" cy="42142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2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4.  Sell Your Products</a:t>
            </a:r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469" y="1843867"/>
            <a:ext cx="5771356" cy="42697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095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5.  Create more awareness</a:t>
            </a:r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883" y="1513608"/>
            <a:ext cx="5306541" cy="4652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189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6.  Become a </a:t>
            </a:r>
            <a:r>
              <a:rPr lang="en-IE" dirty="0" err="1" smtClean="0"/>
              <a:t>Youtility</a:t>
            </a:r>
            <a:r>
              <a:rPr lang="en-IE" dirty="0" smtClean="0"/>
              <a:t> – be remembered</a:t>
            </a:r>
            <a:endParaRPr lang="en-I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151" y="1279422"/>
            <a:ext cx="5670773" cy="4919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67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7.  Learn from Others</a:t>
            </a:r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912" y="1345204"/>
            <a:ext cx="5945782" cy="4907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251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0"/>
            <a:ext cx="66635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44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Twitter?</a:t>
            </a:r>
          </a:p>
        </p:txBody>
      </p:sp>
      <p:sp>
        <p:nvSpPr>
          <p:cNvPr id="31748" name="Footer Placeholder 3"/>
          <p:cNvSpPr txBox="1">
            <a:spLocks noGrp="1"/>
          </p:cNvSpPr>
          <p:nvPr/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r>
              <a:rPr lang="de-DE" sz="1000">
                <a:solidFill>
                  <a:srgbClr val="B2B2B2"/>
                </a:solidFill>
              </a:rPr>
              <a:t>Slide </a:t>
            </a:r>
            <a:r>
              <a:rPr lang="de-DE" sz="1000">
                <a:solidFill>
                  <a:srgbClr val="B2B2B2"/>
                </a:solidFill>
                <a:sym typeface="Wingdings" charset="2"/>
              </a:rPr>
              <a:t></a:t>
            </a:r>
            <a:r>
              <a:rPr lang="de-DE" sz="1000">
                <a:solidFill>
                  <a:srgbClr val="B2B2B2"/>
                </a:solidFill>
              </a:rPr>
              <a:t> </a:t>
            </a:r>
            <a:fld id="{F5E5DA84-0223-FE47-B685-2CEB9D33BCDC}" type="slidenum">
              <a:rPr lang="de-DE" sz="1000">
                <a:solidFill>
                  <a:srgbClr val="B2B2B2"/>
                </a:solidFill>
              </a:rPr>
              <a:pPr/>
              <a:t>2</a:t>
            </a:fld>
            <a:endParaRPr lang="de-DE" sz="1000">
              <a:solidFill>
                <a:srgbClr val="B2B2B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1. Use Buffer / Bulk buffer to Schedule Content</a:t>
            </a:r>
          </a:p>
        </p:txBody>
      </p:sp>
      <p:pic>
        <p:nvPicPr>
          <p:cNvPr id="1026" name="Picture 2" descr="C:\Users\Collette\AppData\Local\Temp\SNAGHTML102a715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01" y="1201005"/>
            <a:ext cx="5501623" cy="336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Collette\AppData\Local\Temp\SNAGHTML102c46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84" y="1616765"/>
            <a:ext cx="5867088" cy="41611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921" y="1872229"/>
            <a:ext cx="5271881" cy="47847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2927350" y="6280018"/>
            <a:ext cx="3289300" cy="37456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>
            <a:solidFill>
              <a:schemeClr val="bg1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en-US" sz="1600" b="0" dirty="0" smtClean="0">
                <a:solidFill>
                  <a:schemeClr val="bg1"/>
                </a:solidFill>
                <a:latin typeface="+mj-lt"/>
                <a:ea typeface="+mn-ea"/>
                <a:sym typeface="Arial" charset="0"/>
              </a:rPr>
              <a:t>www.</a:t>
            </a:r>
            <a:r>
              <a:rPr lang="en-US" sz="1600" dirty="0" smtClean="0">
                <a:solidFill>
                  <a:schemeClr val="bg1"/>
                </a:solidFill>
                <a:latin typeface="+mj-lt"/>
                <a:ea typeface="+mn-ea"/>
                <a:sym typeface="Arial" charset="0"/>
              </a:rPr>
              <a:t>BulkBuffer</a:t>
            </a:r>
            <a:r>
              <a:rPr lang="en-US" sz="1600" b="0" dirty="0" smtClean="0">
                <a:solidFill>
                  <a:schemeClr val="bg1"/>
                </a:solidFill>
                <a:latin typeface="+mj-lt"/>
                <a:ea typeface="+mn-ea"/>
                <a:sym typeface="Arial" charset="0"/>
              </a:rPr>
              <a:t>.com</a:t>
            </a:r>
            <a:endParaRPr lang="en-US" sz="1600" b="0" dirty="0">
              <a:solidFill>
                <a:schemeClr val="bg1"/>
              </a:solidFill>
              <a:latin typeface="+mj-lt"/>
              <a:ea typeface="+mn-ea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1336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Use </a:t>
            </a:r>
            <a:r>
              <a:rPr lang="en-US" dirty="0" err="1" smtClean="0"/>
              <a:t>Hootsuite</a:t>
            </a:r>
            <a:r>
              <a:rPr lang="en-US" dirty="0" smtClean="0"/>
              <a:t> to Manage Twitter</a:t>
            </a:r>
          </a:p>
        </p:txBody>
      </p:sp>
      <p:pic>
        <p:nvPicPr>
          <p:cNvPr id="72707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8334375" cy="454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650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 relevant Keywords</a:t>
            </a:r>
          </a:p>
        </p:txBody>
      </p:sp>
      <p:pic>
        <p:nvPicPr>
          <p:cNvPr id="73731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00200"/>
            <a:ext cx="5829300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0627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column created</a:t>
            </a:r>
          </a:p>
        </p:txBody>
      </p:sp>
      <p:pic>
        <p:nvPicPr>
          <p:cNvPr id="74755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7023100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319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Managing multiple platforms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340768"/>
            <a:ext cx="6588224" cy="377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3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Sending and Scheduling..</a:t>
            </a:r>
          </a:p>
        </p:txBody>
      </p:sp>
      <p:pic>
        <p:nvPicPr>
          <p:cNvPr id="77827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9" y="1752600"/>
            <a:ext cx="9068781" cy="36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191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Lists	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7467600" cy="4873625"/>
          </a:xfrm>
        </p:spPr>
        <p:txBody>
          <a:bodyPr/>
          <a:lstStyle/>
          <a:p>
            <a:r>
              <a:rPr lang="en-US" dirty="0" smtClean="0"/>
              <a:t>Grouping Tweets together</a:t>
            </a:r>
          </a:p>
          <a:p>
            <a:r>
              <a:rPr lang="en-US" dirty="0" smtClean="0"/>
              <a:t>Following groups of people</a:t>
            </a:r>
          </a:p>
        </p:txBody>
      </p:sp>
      <p:pic>
        <p:nvPicPr>
          <p:cNvPr id="8192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96952"/>
            <a:ext cx="4308475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Twitter Lists</a:t>
            </a:r>
            <a:endParaRPr lang="en-IE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597025"/>
            <a:ext cx="7862888" cy="4711700"/>
          </a:xfrm>
        </p:spPr>
        <p:txBody>
          <a:bodyPr/>
          <a:lstStyle/>
          <a:p>
            <a:r>
              <a:rPr lang="en-IE" sz="3200" dirty="0" smtClean="0"/>
              <a:t>Twitter Lists - Tweets from a “group” of Twitter users</a:t>
            </a: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6778" y="2924944"/>
            <a:ext cx="6173543" cy="3773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262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People to the 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 rot="5400000">
            <a:off x="0" y="6356350"/>
            <a:ext cx="2895600" cy="365125"/>
          </a:xfrm>
        </p:spPr>
        <p:txBody>
          <a:bodyPr/>
          <a:lstStyle/>
          <a:p>
            <a:pPr>
              <a:defRPr/>
            </a:pPr>
            <a:fld id="{3B326779-ECF7-454C-894C-99163B3E3E9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38723"/>
            <a:ext cx="6228253" cy="36584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93096"/>
            <a:ext cx="3657600" cy="2324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86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Mention People to Get their Attention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988840"/>
            <a:ext cx="5173960" cy="4003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760549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Newspaper Industry…</a:t>
            </a:r>
            <a:endParaRPr lang="en-I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67" y="1826543"/>
            <a:ext cx="7200800" cy="411682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3829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Use Manage Flitter</a:t>
            </a:r>
            <a:br>
              <a:rPr lang="en-US" dirty="0" smtClean="0"/>
            </a:br>
            <a:r>
              <a:rPr lang="en-US" sz="2000" dirty="0" smtClean="0"/>
              <a:t>Follow Influential People to get more Followers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381000" y="1773238"/>
            <a:ext cx="3600450" cy="4679950"/>
          </a:xfrm>
        </p:spPr>
        <p:txBody>
          <a:bodyPr/>
          <a:lstStyle/>
          <a:p>
            <a:r>
              <a:rPr lang="en-IE" sz="2800" dirty="0" smtClean="0"/>
              <a:t>Search </a:t>
            </a:r>
            <a:r>
              <a:rPr lang="en-IE" sz="2800" dirty="0"/>
              <a:t>through </a:t>
            </a:r>
            <a:r>
              <a:rPr lang="en-IE" sz="2800" dirty="0" smtClean="0"/>
              <a:t>Twitter </a:t>
            </a:r>
            <a:r>
              <a:rPr lang="en-IE" sz="2800" dirty="0"/>
              <a:t>profiles to find relevant people to connect </a:t>
            </a:r>
            <a:r>
              <a:rPr lang="en-IE" sz="2800" dirty="0" smtClean="0"/>
              <a:t>with</a:t>
            </a:r>
          </a:p>
          <a:p>
            <a:r>
              <a:rPr lang="en-IE" sz="2800" dirty="0" smtClean="0"/>
              <a:t>Find influencers in your industry (travel bloggers, journalists, </a:t>
            </a:r>
            <a:r>
              <a:rPr lang="en-IE" sz="2800" dirty="0" err="1" smtClean="0"/>
              <a:t>etc</a:t>
            </a:r>
            <a:r>
              <a:rPr lang="en-IE" sz="2800" dirty="0" smtClean="0"/>
              <a:t>)</a:t>
            </a:r>
          </a:p>
          <a:p>
            <a:endParaRPr lang="en-IE" sz="2800" dirty="0" smtClean="0"/>
          </a:p>
          <a:p>
            <a:endParaRPr lang="en-IE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058" y="1772816"/>
            <a:ext cx="4713364" cy="4392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25490"/>
            <a:ext cx="6559897" cy="41334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433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8"/>
          <a:stretch/>
        </p:blipFill>
        <p:spPr bwMode="auto">
          <a:xfrm>
            <a:off x="183696" y="1680997"/>
            <a:ext cx="8866085" cy="49430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930" name="Title 1"/>
          <p:cNvSpPr>
            <a:spLocks noGrp="1"/>
          </p:cNvSpPr>
          <p:nvPr>
            <p:ph type="title"/>
          </p:nvPr>
        </p:nvSpPr>
        <p:spPr/>
        <p:txBody>
          <a:bodyPr lIns="35717" tIns="35717" rIns="76356" bIns="35717">
            <a:noAutofit/>
          </a:bodyPr>
          <a:lstStyle/>
          <a:p>
            <a:pPr indent="4465"/>
            <a:r>
              <a:rPr lang="en-US" dirty="0" smtClean="0"/>
              <a:t>5. Analyze Your Tweets with </a:t>
            </a:r>
            <a:r>
              <a:rPr lang="en-US" dirty="0" err="1" smtClean="0"/>
              <a:t>Twitonomy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3696" y="2104954"/>
            <a:ext cx="4246790" cy="3131076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869" y="1480463"/>
            <a:ext cx="6362700" cy="4854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3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v="urn:schemas-microsoft-com:mac:vml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Title 1"/>
          <p:cNvSpPr>
            <a:spLocks noGrp="1"/>
          </p:cNvSpPr>
          <p:nvPr>
            <p:ph type="title"/>
          </p:nvPr>
        </p:nvSpPr>
        <p:spPr/>
        <p:txBody>
          <a:bodyPr lIns="35717" tIns="35717" rIns="76356" bIns="35717">
            <a:noAutofit/>
          </a:bodyPr>
          <a:lstStyle/>
          <a:p>
            <a:pPr indent="4465"/>
            <a:r>
              <a:rPr lang="en-US" dirty="0" smtClean="0"/>
              <a:t>7. Track Relevant </a:t>
            </a:r>
            <a:r>
              <a:rPr lang="en-US" dirty="0" err="1" smtClean="0"/>
              <a:t>Hashtags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172" y="1110138"/>
            <a:ext cx="5761443" cy="538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v="urn:schemas-microsoft-com:mac:vml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8. Put Your Innovative Hat 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381125"/>
            <a:ext cx="4057650" cy="4594225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Competitions - Pub and Hotel </a:t>
            </a:r>
            <a:r>
              <a:rPr lang="en-US" b="1" dirty="0" smtClean="0"/>
              <a:t>#</a:t>
            </a:r>
            <a:r>
              <a:rPr lang="en-US" b="1" dirty="0" err="1" smtClean="0"/>
              <a:t>tweetandstay</a:t>
            </a:r>
            <a:r>
              <a:rPr lang="en-US" b="1" dirty="0" smtClean="0"/>
              <a:t> </a:t>
            </a:r>
            <a:r>
              <a:rPr lang="en-US" dirty="0" smtClean="0"/>
              <a:t>uses a simple sweepstakes formula</a:t>
            </a:r>
          </a:p>
          <a:p>
            <a:pPr marL="0" indent="0"/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/>
              <a:t>Launch of a Pub – used </a:t>
            </a:r>
            <a:r>
              <a:rPr lang="en-US" dirty="0" err="1"/>
              <a:t>hashtag</a:t>
            </a:r>
            <a:r>
              <a:rPr lang="en-US" dirty="0"/>
              <a:t> </a:t>
            </a:r>
            <a:r>
              <a:rPr lang="en-US" b="1" dirty="0"/>
              <a:t>#1sttweeteats </a:t>
            </a:r>
            <a:r>
              <a:rPr lang="en-US" dirty="0"/>
              <a:t>to give away free meals and spread the word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Tweetups</a:t>
            </a:r>
            <a:r>
              <a:rPr lang="en-US" dirty="0" smtClean="0"/>
              <a:t> with local businesses that are active on Twitter</a:t>
            </a:r>
          </a:p>
          <a:p>
            <a:pPr marL="0" indent="0"/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2146" y="764886"/>
            <a:ext cx="908599" cy="8639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736634"/>
            <a:ext cx="2693298" cy="27185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994" y="2313409"/>
            <a:ext cx="2944751" cy="4363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92" y="3931032"/>
            <a:ext cx="4104456" cy="9059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20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Crackbird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33374" y="1209675"/>
            <a:ext cx="4238625" cy="4765675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IE" sz="2400" dirty="0" smtClean="0"/>
              <a:t>Only take bookings over Twitter</a:t>
            </a:r>
          </a:p>
          <a:p>
            <a:pPr>
              <a:buFont typeface="Arial" pitchFamily="34" charset="0"/>
              <a:buChar char="•"/>
            </a:pPr>
            <a:r>
              <a:rPr lang="en-IE" sz="2400" dirty="0" smtClean="0"/>
              <a:t>Include #</a:t>
            </a:r>
            <a:r>
              <a:rPr lang="en-IE" sz="2400" dirty="0" err="1" smtClean="0"/>
              <a:t>tweetseats</a:t>
            </a:r>
            <a:r>
              <a:rPr lang="en-IE" sz="2400" dirty="0" smtClean="0"/>
              <a:t> and you could get some free food</a:t>
            </a:r>
          </a:p>
          <a:p>
            <a:pPr>
              <a:buFont typeface="Arial" pitchFamily="34" charset="0"/>
              <a:buChar char="•"/>
            </a:pPr>
            <a:r>
              <a:rPr lang="en-IE" sz="2400" dirty="0" smtClean="0"/>
              <a:t>Answer customer queries</a:t>
            </a:r>
          </a:p>
          <a:p>
            <a:pPr>
              <a:buFont typeface="Arial" pitchFamily="34" charset="0"/>
              <a:buChar char="•"/>
            </a:pPr>
            <a:r>
              <a:rPr lang="en-IE" sz="2400" dirty="0" smtClean="0"/>
              <a:t>Generates a great buzz, followers are engaged</a:t>
            </a:r>
          </a:p>
          <a:p>
            <a:pPr>
              <a:buFont typeface="Arial" pitchFamily="34" charset="0"/>
              <a:buChar char="•"/>
            </a:pPr>
            <a:endParaRPr lang="en-IE" sz="2400" dirty="0" smtClean="0"/>
          </a:p>
          <a:p>
            <a:pPr>
              <a:buFont typeface="Arial" pitchFamily="34" charset="0"/>
              <a:buChar char="•"/>
            </a:pPr>
            <a:endParaRPr lang="en-IE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59" y="908720"/>
            <a:ext cx="4113163" cy="247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92901"/>
            <a:ext cx="3763219" cy="3287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09" y="4229193"/>
            <a:ext cx="3616092" cy="255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19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</a:t>
            </a:r>
            <a:r>
              <a:rPr lang="en-US" dirty="0" smtClean="0"/>
              <a:t>.  Find the best time to Tweet (</a:t>
            </a:r>
            <a:r>
              <a:rPr lang="en-US" dirty="0" err="1" smtClean="0"/>
              <a:t>Socialbro</a:t>
            </a:r>
            <a:r>
              <a:rPr lang="en-US" dirty="0" smtClean="0"/>
              <a:t>, </a:t>
            </a:r>
            <a:r>
              <a:rPr lang="en-US" dirty="0" err="1" smtClean="0"/>
              <a:t>Tweriod</a:t>
            </a:r>
            <a:r>
              <a:rPr lang="en-US" dirty="0" smtClean="0"/>
              <a:t>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84" y="2163341"/>
            <a:ext cx="7600900" cy="34023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893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9</a:t>
            </a:r>
            <a:r>
              <a:rPr lang="en-IE" dirty="0" smtClean="0"/>
              <a:t>. Join in on relevant </a:t>
            </a:r>
            <a:r>
              <a:rPr lang="en-IE" dirty="0" err="1" smtClean="0"/>
              <a:t>Tweetchats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51" y="1516120"/>
            <a:ext cx="5040560" cy="485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If all else fails…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583" y="1886744"/>
            <a:ext cx="68199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7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165600"/>
          </a:xfrm>
        </p:spPr>
        <p:txBody>
          <a:bodyPr>
            <a:normAutofit/>
          </a:bodyPr>
          <a:lstStyle/>
          <a:p>
            <a:pPr marL="57150" indent="0" algn="ctr">
              <a:buNone/>
            </a:pPr>
            <a:r>
              <a:rPr lang="en-IE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online presence </a:t>
            </a:r>
            <a:r>
              <a:rPr lang="en-IE" sz="4400" b="1" dirty="0" smtClean="0">
                <a:solidFill>
                  <a:schemeClr val="accent2"/>
                </a:solidFill>
              </a:rPr>
              <a:t>is not just your website</a:t>
            </a:r>
            <a:r>
              <a:rPr lang="en-IE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  <a:p>
            <a:pPr marL="57150" indent="0" algn="ctr">
              <a:buNone/>
            </a:pPr>
            <a:endParaRPr lang="en-IE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" indent="0" algn="ctr">
              <a:buNone/>
            </a:pPr>
            <a:r>
              <a:rPr lang="en-IE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It is the </a:t>
            </a:r>
            <a:r>
              <a:rPr lang="en-IE" sz="4400" b="1" dirty="0" smtClean="0">
                <a:solidFill>
                  <a:schemeClr val="accent6">
                    <a:lumMod val="75000"/>
                  </a:schemeClr>
                </a:solidFill>
              </a:rPr>
              <a:t>sum of everything </a:t>
            </a:r>
            <a:r>
              <a:rPr lang="en-IE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 the web </a:t>
            </a:r>
            <a:r>
              <a:rPr lang="en-IE" sz="4400" b="1" dirty="0" smtClean="0">
                <a:solidFill>
                  <a:srgbClr val="00B0F0"/>
                </a:solidFill>
              </a:rPr>
              <a:t>across all of your channels</a:t>
            </a:r>
            <a:endParaRPr lang="en-IE" sz="4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57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Your website is still your home</a:t>
            </a:r>
            <a:r>
              <a:rPr lang="en-IE" dirty="0" smtClean="0"/>
              <a:t>…</a:t>
            </a:r>
            <a:endParaRPr lang="en-I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727316"/>
            <a:ext cx="5616624" cy="376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7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/>
              <a:t>Twitter is your </a:t>
            </a:r>
            <a:r>
              <a:rPr lang="en-IE" dirty="0" smtClean="0"/>
              <a:t>extension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412776"/>
            <a:ext cx="6264696" cy="41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Power of Twitter</a:t>
            </a:r>
          </a:p>
        </p:txBody>
      </p:sp>
      <p:sp>
        <p:nvSpPr>
          <p:cNvPr id="31748" name="Footer Placeholder 3"/>
          <p:cNvSpPr txBox="1">
            <a:spLocks noGrp="1"/>
          </p:cNvSpPr>
          <p:nvPr/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r>
              <a:rPr lang="de-DE" sz="1000">
                <a:solidFill>
                  <a:srgbClr val="B2B2B2"/>
                </a:solidFill>
              </a:rPr>
              <a:t>Slide </a:t>
            </a:r>
            <a:r>
              <a:rPr lang="de-DE" sz="1000">
                <a:solidFill>
                  <a:srgbClr val="B2B2B2"/>
                </a:solidFill>
                <a:sym typeface="Wingdings" charset="2"/>
              </a:rPr>
              <a:t></a:t>
            </a:r>
            <a:r>
              <a:rPr lang="de-DE" sz="1000">
                <a:solidFill>
                  <a:srgbClr val="B2B2B2"/>
                </a:solidFill>
              </a:rPr>
              <a:t> </a:t>
            </a:r>
            <a:fld id="{F5E5DA84-0223-FE47-B685-2CEB9D33BCDC}" type="slidenum">
              <a:rPr lang="de-DE" sz="1000">
                <a:solidFill>
                  <a:srgbClr val="B2B2B2"/>
                </a:solidFill>
              </a:rPr>
              <a:pPr/>
              <a:t>7</a:t>
            </a:fld>
            <a:endParaRPr lang="de-DE" sz="1000">
              <a:solidFill>
                <a:srgbClr val="B2B2B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945"/>
          <a:stretch/>
        </p:blipFill>
        <p:spPr>
          <a:xfrm>
            <a:off x="1475655" y="1653958"/>
            <a:ext cx="6742831" cy="3609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217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shared it?</a:t>
            </a:r>
          </a:p>
        </p:txBody>
      </p:sp>
      <p:sp>
        <p:nvSpPr>
          <p:cNvPr id="31748" name="Footer Placeholder 3"/>
          <p:cNvSpPr txBox="1">
            <a:spLocks noGrp="1"/>
          </p:cNvSpPr>
          <p:nvPr/>
        </p:nvSpPr>
        <p:spPr bwMode="gray">
          <a:xfrm>
            <a:off x="219075" y="6408738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r>
              <a:rPr lang="de-DE" sz="1000">
                <a:solidFill>
                  <a:srgbClr val="B2B2B2"/>
                </a:solidFill>
              </a:rPr>
              <a:t>Slide </a:t>
            </a:r>
            <a:r>
              <a:rPr lang="de-DE" sz="1000">
                <a:solidFill>
                  <a:srgbClr val="B2B2B2"/>
                </a:solidFill>
                <a:sym typeface="Wingdings" charset="2"/>
              </a:rPr>
              <a:t></a:t>
            </a:r>
            <a:r>
              <a:rPr lang="de-DE" sz="1000">
                <a:solidFill>
                  <a:srgbClr val="B2B2B2"/>
                </a:solidFill>
              </a:rPr>
              <a:t> </a:t>
            </a:r>
            <a:fld id="{F5E5DA84-0223-FE47-B685-2CEB9D33BCDC}" type="slidenum">
              <a:rPr lang="de-DE" sz="1000">
                <a:solidFill>
                  <a:srgbClr val="B2B2B2"/>
                </a:solidFill>
              </a:rPr>
              <a:pPr/>
              <a:t>8</a:t>
            </a:fld>
            <a:endParaRPr lang="de-DE" sz="1000">
              <a:solidFill>
                <a:srgbClr val="B2B2B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89" y="1477926"/>
            <a:ext cx="6048672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4725144"/>
            <a:ext cx="6552728" cy="14264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29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creen Shot 2014-11-01 at 20.12.3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387" y="3508097"/>
            <a:ext cx="8657209" cy="1229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3250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The Most Complicated Tweet!</a:t>
            </a:r>
            <a:endParaRPr lang="en-IE" dirty="0"/>
          </a:p>
        </p:txBody>
      </p:sp>
      <p:cxnSp>
        <p:nvCxnSpPr>
          <p:cNvPr id="7" name="Straight Connector 6"/>
          <p:cNvCxnSpPr/>
          <p:nvPr/>
        </p:nvCxnSpPr>
        <p:spPr bwMode="auto">
          <a:xfrm rot="5400000">
            <a:off x="1867349" y="3002996"/>
            <a:ext cx="792086" cy="360040"/>
          </a:xfrm>
          <a:prstGeom prst="line">
            <a:avLst/>
          </a:prstGeom>
          <a:ln w="57150">
            <a:solidFill>
              <a:srgbClr val="94131C"/>
            </a:solidFill>
            <a:headEnd type="none" w="med" len="med"/>
            <a:tailEnd type="triangle" w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173980" y="2137542"/>
            <a:ext cx="1333500" cy="646113"/>
          </a:xfrm>
          <a:prstGeom prst="rect">
            <a:avLst/>
          </a:prstGeom>
          <a:noFill/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C00000"/>
                </a:solidFill>
                <a:ea typeface="+mn-ea"/>
                <a:cs typeface="+mn-cs"/>
              </a:rPr>
              <a:t>Who is sending it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 rot="16200000" flipH="1">
            <a:off x="2903178" y="2974757"/>
            <a:ext cx="745354" cy="463250"/>
          </a:xfrm>
          <a:prstGeom prst="line">
            <a:avLst/>
          </a:prstGeom>
          <a:ln w="57150">
            <a:solidFill>
              <a:srgbClr val="94131C"/>
            </a:solidFill>
            <a:headEnd type="none" w="med" len="med"/>
            <a:tailEnd type="triangle" w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27784" y="5247980"/>
            <a:ext cx="1440160" cy="369328"/>
          </a:xfrm>
          <a:prstGeom prst="rect">
            <a:avLst/>
          </a:prstGeom>
          <a:noFill/>
        </p:spPr>
        <p:txBody>
          <a:bodyPr wrap="square" lIns="91435" tIns="45718" rIns="91435" bIns="45718">
            <a:spAutoFit/>
          </a:bodyPr>
          <a:lstStyle/>
          <a:p>
            <a:pPr>
              <a:defRPr/>
            </a:pPr>
            <a:r>
              <a:rPr lang="en-US" dirty="0" err="1" smtClean="0">
                <a:solidFill>
                  <a:srgbClr val="C00000"/>
                </a:solidFill>
              </a:rPr>
              <a:t>Shortlink</a:t>
            </a:r>
            <a:endParaRPr lang="en-US" dirty="0">
              <a:solidFill>
                <a:srgbClr val="C00000"/>
              </a:solidFill>
              <a:ea typeface="+mn-ea"/>
              <a:cs typeface="+mn-cs"/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7668344" y="2833704"/>
            <a:ext cx="21580" cy="1105272"/>
          </a:xfrm>
          <a:prstGeom prst="line">
            <a:avLst/>
          </a:prstGeom>
          <a:ln w="57150">
            <a:solidFill>
              <a:srgbClr val="94131C"/>
            </a:solidFill>
            <a:headEnd type="none" w="med" len="med"/>
            <a:tailEnd type="triangle" w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68244" y="2477255"/>
            <a:ext cx="1600200" cy="369888"/>
          </a:xfrm>
          <a:prstGeom prst="rect">
            <a:avLst/>
          </a:prstGeom>
          <a:noFill/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C00000"/>
                </a:solidFill>
                <a:ea typeface="+mn-ea"/>
                <a:cs typeface="+mn-cs"/>
              </a:rPr>
              <a:t>Hashtag</a:t>
            </a:r>
            <a:endParaRPr lang="en-US" dirty="0">
              <a:solidFill>
                <a:srgbClr val="C00000"/>
              </a:solidFill>
              <a:ea typeface="+mn-ea"/>
              <a:cs typeface="+mn-cs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 flipH="1" flipV="1">
            <a:off x="2083372" y="4612325"/>
            <a:ext cx="757358" cy="648072"/>
          </a:xfrm>
          <a:prstGeom prst="line">
            <a:avLst/>
          </a:prstGeom>
          <a:ln w="57150">
            <a:solidFill>
              <a:srgbClr val="94131C"/>
            </a:solidFill>
            <a:headEnd type="none" w="med" len="med"/>
            <a:tailEnd type="triangle" w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H="1">
            <a:off x="3945508" y="2662199"/>
            <a:ext cx="626492" cy="1290216"/>
          </a:xfrm>
          <a:prstGeom prst="line">
            <a:avLst/>
          </a:prstGeom>
          <a:ln w="57150">
            <a:solidFill>
              <a:srgbClr val="94131C"/>
            </a:solidFill>
            <a:headEnd type="none" w="med" len="med"/>
            <a:tailEnd type="triangle" w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32826" y="1738873"/>
            <a:ext cx="2318968" cy="923326"/>
          </a:xfrm>
          <a:prstGeom prst="rect">
            <a:avLst/>
          </a:prstGeom>
          <a:noFill/>
        </p:spPr>
        <p:txBody>
          <a:bodyPr wrap="square" lIns="91435" tIns="45718" rIns="91435" bIns="45718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rgbClr val="C00000"/>
                </a:solidFill>
                <a:ea typeface="+mn-ea"/>
                <a:cs typeface="+mn-cs"/>
              </a:rPr>
              <a:t>Mention (i.e. include another user’s Twitter handle)</a:t>
            </a:r>
            <a:endParaRPr lang="en-US" dirty="0">
              <a:solidFill>
                <a:srgbClr val="C0000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678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018&quot;/&gt;&lt;CPresentation id=&quot;1&quot;&gt;&lt;m_precDefaultNumber&gt;&lt;m_bNumberIsYear val=&quot;0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0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/m_precDefaultDate&gt;&lt;m_precDefaultYear&gt;&lt;m_bNumberIsYear val=&quot;0&quot;/&gt;&lt;/m_precDefaultYear&gt;&lt;m_precDefaultQuarter&gt;&lt;m_bNumberIsYear val=&quot;0&quot;/&gt;&lt;/m_precDefaultQuarter&gt;&lt;m_precDefaultMonth&gt;&lt;m_bNumberIsYear val=&quot;0&quot;/&gt;&lt;/m_precDefaultMonth&gt;&lt;m_precDefaultWeek&gt;&lt;m_bNumberIsYear val=&quot;0&quot;/&gt;&lt;/m_precDefaultWeek&gt;&lt;m_precDefaultDay&gt;&lt;m_bNumberIsYear val=&quot;0&quot;/&gt;&lt;/m_precDefaultDay&gt;&lt;m_mruColor&gt;&lt;m_vecMRU length=&quot;0&quot;/&gt;&lt;/m_mruColor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Custom 4">
      <a:dk1>
        <a:srgbClr val="323232"/>
      </a:dk1>
      <a:lt1>
        <a:sysClr val="window" lastClr="FFFFFF"/>
      </a:lt1>
      <a:dk2>
        <a:srgbClr val="57595B"/>
      </a:dk2>
      <a:lt2>
        <a:srgbClr val="C8C7BC"/>
      </a:lt2>
      <a:accent1>
        <a:srgbClr val="4BBD97"/>
      </a:accent1>
      <a:accent2>
        <a:srgbClr val="CF3E30"/>
      </a:accent2>
      <a:accent3>
        <a:srgbClr val="F08421"/>
      </a:accent3>
      <a:accent4>
        <a:srgbClr val="F9C644"/>
      </a:accent4>
      <a:accent5>
        <a:srgbClr val="68B8CB"/>
      </a:accent5>
      <a:accent6>
        <a:srgbClr val="38858D"/>
      </a:accent6>
      <a:hlink>
        <a:srgbClr val="4BBD97"/>
      </a:hlink>
      <a:folHlink>
        <a:srgbClr val="38858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22208</TotalTime>
  <Words>430</Words>
  <Application>Microsoft Office PowerPoint</Application>
  <PresentationFormat>On-screen Show (4:3)</PresentationFormat>
  <Paragraphs>115</Paragraphs>
  <Slides>37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think-cell Slide</vt:lpstr>
      <vt:lpstr>Managing the Twitterverse “Engagements CAN be short &amp; sweet!”</vt:lpstr>
      <vt:lpstr>What is Twitter?</vt:lpstr>
      <vt:lpstr>Newspaper Industry…</vt:lpstr>
      <vt:lpstr>PowerPoint Presentation</vt:lpstr>
      <vt:lpstr>Your website is still your home…</vt:lpstr>
      <vt:lpstr>Twitter is your extension</vt:lpstr>
      <vt:lpstr>The Power of Twitter</vt:lpstr>
      <vt:lpstr>Who shared it?</vt:lpstr>
      <vt:lpstr>The Most Complicated Tweet!</vt:lpstr>
      <vt:lpstr>What value does it bring?</vt:lpstr>
      <vt:lpstr>1.  Interact with your customers</vt:lpstr>
      <vt:lpstr>2.  Get attention from Journalists</vt:lpstr>
      <vt:lpstr>3. Add People to Your Funnel</vt:lpstr>
      <vt:lpstr>4.  Sell Your products</vt:lpstr>
      <vt:lpstr>4.  Sell Your Products</vt:lpstr>
      <vt:lpstr>5.  Create more awareness</vt:lpstr>
      <vt:lpstr>6.  Become a Youtility – be remembered</vt:lpstr>
      <vt:lpstr>7.  Learn from Others</vt:lpstr>
      <vt:lpstr>PowerPoint Presentation</vt:lpstr>
      <vt:lpstr>1. Use Buffer / Bulk buffer to Schedule Content</vt:lpstr>
      <vt:lpstr>2. Use Hootsuite to Manage Twitter</vt:lpstr>
      <vt:lpstr>Track relevant Keywords</vt:lpstr>
      <vt:lpstr>New column created</vt:lpstr>
      <vt:lpstr>Managing multiple platforms</vt:lpstr>
      <vt:lpstr>Sending and Scheduling..</vt:lpstr>
      <vt:lpstr>Lists </vt:lpstr>
      <vt:lpstr>Twitter Lists</vt:lpstr>
      <vt:lpstr>Add People to the List</vt:lpstr>
      <vt:lpstr>3. Mention People to Get their Attention</vt:lpstr>
      <vt:lpstr>4. Use Manage Flitter Follow Influential People to get more Followers</vt:lpstr>
      <vt:lpstr>5. Analyze Your Tweets with Twitonomy</vt:lpstr>
      <vt:lpstr>7. Track Relevant Hashtags</vt:lpstr>
      <vt:lpstr>8. Put Your Innovative Hat on</vt:lpstr>
      <vt:lpstr>Crackbird</vt:lpstr>
      <vt:lpstr>7.  Find the best time to Tweet (Socialbro, Tweriod)</vt:lpstr>
      <vt:lpstr>9. Join in on relevant Tweetchats</vt:lpstr>
      <vt:lpstr>If all else fails…</vt:lpstr>
    </vt:vector>
  </TitlesOfParts>
  <Company>Cybercom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McDonald</dc:creator>
  <cp:lastModifiedBy>Stephen Dudley</cp:lastModifiedBy>
  <cp:revision>873</cp:revision>
  <cp:lastPrinted>2014-09-30T15:19:01Z</cp:lastPrinted>
  <dcterms:created xsi:type="dcterms:W3CDTF">2013-05-28T09:47:51Z</dcterms:created>
  <dcterms:modified xsi:type="dcterms:W3CDTF">2014-11-18T09:20:12Z</dcterms:modified>
</cp:coreProperties>
</file>