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61"/>
  </p:notesMasterIdLst>
  <p:handoutMasterIdLst>
    <p:handoutMasterId r:id="rId62"/>
  </p:handoutMasterIdLst>
  <p:sldIdLst>
    <p:sldId id="331" r:id="rId2"/>
    <p:sldId id="420" r:id="rId3"/>
    <p:sldId id="456" r:id="rId4"/>
    <p:sldId id="457" r:id="rId5"/>
    <p:sldId id="419" r:id="rId6"/>
    <p:sldId id="408" r:id="rId7"/>
    <p:sldId id="418" r:id="rId8"/>
    <p:sldId id="410" r:id="rId9"/>
    <p:sldId id="412" r:id="rId10"/>
    <p:sldId id="459" r:id="rId11"/>
    <p:sldId id="413" r:id="rId12"/>
    <p:sldId id="415" r:id="rId13"/>
    <p:sldId id="421" r:id="rId14"/>
    <p:sldId id="409" r:id="rId15"/>
    <p:sldId id="360" r:id="rId16"/>
    <p:sldId id="422" r:id="rId17"/>
    <p:sldId id="423" r:id="rId18"/>
    <p:sldId id="434" r:id="rId19"/>
    <p:sldId id="436" r:id="rId20"/>
    <p:sldId id="437" r:id="rId21"/>
    <p:sldId id="458" r:id="rId22"/>
    <p:sldId id="438" r:id="rId23"/>
    <p:sldId id="439" r:id="rId24"/>
    <p:sldId id="440" r:id="rId25"/>
    <p:sldId id="441" r:id="rId26"/>
    <p:sldId id="442" r:id="rId27"/>
    <p:sldId id="443" r:id="rId28"/>
    <p:sldId id="460" r:id="rId29"/>
    <p:sldId id="444" r:id="rId30"/>
    <p:sldId id="445" r:id="rId31"/>
    <p:sldId id="447" r:id="rId32"/>
    <p:sldId id="446" r:id="rId33"/>
    <p:sldId id="450" r:id="rId34"/>
    <p:sldId id="451" r:id="rId35"/>
    <p:sldId id="452" r:id="rId36"/>
    <p:sldId id="453" r:id="rId37"/>
    <p:sldId id="454" r:id="rId38"/>
    <p:sldId id="455" r:id="rId39"/>
    <p:sldId id="425" r:id="rId40"/>
    <p:sldId id="424" r:id="rId41"/>
    <p:sldId id="426" r:id="rId42"/>
    <p:sldId id="427" r:id="rId43"/>
    <p:sldId id="428" r:id="rId44"/>
    <p:sldId id="430" r:id="rId45"/>
    <p:sldId id="431" r:id="rId46"/>
    <p:sldId id="432" r:id="rId47"/>
    <p:sldId id="433" r:id="rId48"/>
    <p:sldId id="449" r:id="rId49"/>
    <p:sldId id="405" r:id="rId50"/>
    <p:sldId id="406" r:id="rId51"/>
    <p:sldId id="407" r:id="rId52"/>
    <p:sldId id="398" r:id="rId53"/>
    <p:sldId id="399" r:id="rId54"/>
    <p:sldId id="400" r:id="rId55"/>
    <p:sldId id="401" r:id="rId56"/>
    <p:sldId id="402" r:id="rId57"/>
    <p:sldId id="403" r:id="rId58"/>
    <p:sldId id="404" r:id="rId59"/>
    <p:sldId id="301" r:id="rId60"/>
  </p:sldIdLst>
  <p:sldSz cx="9144000" cy="6858000" type="screen4x3"/>
  <p:notesSz cx="6794500" cy="100076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Myriad Pro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Myriad Pro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Myriad Pro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Myriad Pro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Myriad Pro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000" b="1" kern="1200">
        <a:solidFill>
          <a:schemeClr val="bg1"/>
        </a:solidFill>
        <a:latin typeface="Myriad Pro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000" b="1" kern="1200">
        <a:solidFill>
          <a:schemeClr val="bg1"/>
        </a:solidFill>
        <a:latin typeface="Myriad Pro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000" b="1" kern="1200">
        <a:solidFill>
          <a:schemeClr val="bg1"/>
        </a:solidFill>
        <a:latin typeface="Myriad Pro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000" b="1" kern="1200">
        <a:solidFill>
          <a:schemeClr val="bg1"/>
        </a:solidFill>
        <a:latin typeface="Myriad Pro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52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162E6A"/>
    <a:srgbClr val="3F9CB0"/>
    <a:srgbClr val="FF9900"/>
    <a:srgbClr val="FFFF66"/>
    <a:srgbClr val="071D49"/>
    <a:srgbClr val="A3C22E"/>
    <a:srgbClr val="FF0000"/>
    <a:srgbClr val="80008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596" y="-5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6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654"/>
    </p:cViewPr>
  </p:sorterViewPr>
  <p:notesViewPr>
    <p:cSldViewPr showGuides="1">
      <p:cViewPr>
        <p:scale>
          <a:sx n="90" d="100"/>
          <a:sy n="90" d="100"/>
        </p:scale>
        <p:origin x="-1878" y="798"/>
      </p:cViewPr>
      <p:guideLst>
        <p:guide orient="horz" pos="3152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61FF59-F847-4357-8B0A-A4863261AA5C}" type="doc">
      <dgm:prSet loTypeId="urn:microsoft.com/office/officeart/2005/8/layout/venn1" loCatId="relationship" qsTypeId="urn:microsoft.com/office/officeart/2005/8/quickstyle/3d1" qsCatId="3D" csTypeId="urn:microsoft.com/office/officeart/2005/8/colors/accent6_2" csCatId="accent6" phldr="1"/>
      <dgm:spPr/>
    </dgm:pt>
    <dgm:pt modelId="{84C41E91-4D34-4EEB-BA9F-8DDD2149CE4E}">
      <dgm:prSet phldrT="[Text]" custT="1"/>
      <dgm:spPr/>
      <dgm:t>
        <a:bodyPr/>
        <a:lstStyle/>
        <a:p>
          <a:r>
            <a:rPr lang="en-IE" sz="3200" b="0" kern="0" dirty="0" smtClean="0">
              <a:latin typeface="Calibri" pitchFamily="34" charset="0"/>
              <a:ea typeface="MS PGothic" charset="0"/>
              <a:cs typeface="Calibri" pitchFamily="34" charset="0"/>
            </a:rPr>
            <a:t>Social</a:t>
          </a:r>
          <a:endParaRPr lang="en-GB" sz="3200" b="0" kern="0" dirty="0" smtClean="0">
            <a:latin typeface="Calibri" pitchFamily="34" charset="0"/>
            <a:ea typeface="MS PGothic" charset="0"/>
            <a:cs typeface="Calibri" pitchFamily="34" charset="0"/>
          </a:endParaRPr>
        </a:p>
      </dgm:t>
    </dgm:pt>
    <dgm:pt modelId="{19659CF6-AC57-47E5-9CBA-E6C6049B67B0}" type="parTrans" cxnId="{2AFCB8E4-42E7-4AA4-9418-209D135B3453}">
      <dgm:prSet/>
      <dgm:spPr/>
      <dgm:t>
        <a:bodyPr/>
        <a:lstStyle/>
        <a:p>
          <a:endParaRPr lang="en-GB"/>
        </a:p>
      </dgm:t>
    </dgm:pt>
    <dgm:pt modelId="{9471D151-5D3B-4669-B080-F7B112583133}" type="sibTrans" cxnId="{2AFCB8E4-42E7-4AA4-9418-209D135B3453}">
      <dgm:prSet/>
      <dgm:spPr/>
      <dgm:t>
        <a:bodyPr/>
        <a:lstStyle/>
        <a:p>
          <a:endParaRPr lang="en-GB"/>
        </a:p>
      </dgm:t>
    </dgm:pt>
    <dgm:pt modelId="{F37E79C1-BA36-42F7-AA9F-E32AD869038C}">
      <dgm:prSet phldrT="[Text]" custT="1"/>
      <dgm:spPr/>
      <dgm:t>
        <a:bodyPr/>
        <a:lstStyle/>
        <a:p>
          <a:r>
            <a:rPr lang="en-IE" sz="3200" b="0" kern="0" smtClean="0">
              <a:latin typeface="Calibri" pitchFamily="34" charset="0"/>
              <a:ea typeface="MS PGothic" charset="0"/>
              <a:cs typeface="Calibri" pitchFamily="34" charset="0"/>
            </a:rPr>
            <a:t>Mobile</a:t>
          </a:r>
          <a:endParaRPr lang="en-GB" sz="3200" b="0" kern="0" dirty="0" smtClean="0">
            <a:latin typeface="Calibri" pitchFamily="34" charset="0"/>
            <a:ea typeface="MS PGothic" charset="0"/>
            <a:cs typeface="Calibri" pitchFamily="34" charset="0"/>
          </a:endParaRPr>
        </a:p>
      </dgm:t>
    </dgm:pt>
    <dgm:pt modelId="{868B9289-75D3-49ED-B632-A38667977BA1}" type="parTrans" cxnId="{E45D5ED4-B727-4832-A2BF-EE5D1BA01342}">
      <dgm:prSet/>
      <dgm:spPr/>
      <dgm:t>
        <a:bodyPr/>
        <a:lstStyle/>
        <a:p>
          <a:endParaRPr lang="en-GB"/>
        </a:p>
      </dgm:t>
    </dgm:pt>
    <dgm:pt modelId="{2971D73C-6483-4F6C-987E-076538FFECEB}" type="sibTrans" cxnId="{E45D5ED4-B727-4832-A2BF-EE5D1BA01342}">
      <dgm:prSet/>
      <dgm:spPr/>
      <dgm:t>
        <a:bodyPr/>
        <a:lstStyle/>
        <a:p>
          <a:endParaRPr lang="en-GB"/>
        </a:p>
      </dgm:t>
    </dgm:pt>
    <dgm:pt modelId="{AC202008-FCE2-4358-BF86-C5DB34C5C134}">
      <dgm:prSet phldrT="[Text]" custT="1"/>
      <dgm:spPr/>
      <dgm:t>
        <a:bodyPr/>
        <a:lstStyle/>
        <a:p>
          <a:r>
            <a:rPr lang="en-IE" sz="3200" b="0" kern="0" smtClean="0">
              <a:latin typeface="Calibri" pitchFamily="34" charset="0"/>
              <a:ea typeface="MS PGothic" charset="0"/>
              <a:cs typeface="Calibri" pitchFamily="34" charset="0"/>
            </a:rPr>
            <a:t>Local</a:t>
          </a:r>
          <a:endParaRPr lang="en-GB" sz="3200" b="0" kern="0" dirty="0" smtClean="0">
            <a:latin typeface="Calibri" pitchFamily="34" charset="0"/>
            <a:ea typeface="MS PGothic" charset="0"/>
            <a:cs typeface="Calibri" pitchFamily="34" charset="0"/>
          </a:endParaRPr>
        </a:p>
      </dgm:t>
    </dgm:pt>
    <dgm:pt modelId="{0A2B6AF0-858F-46D5-B907-D88963581743}" type="parTrans" cxnId="{28CB97D7-8E6B-4BEF-80D7-221D67111C7D}">
      <dgm:prSet/>
      <dgm:spPr/>
      <dgm:t>
        <a:bodyPr/>
        <a:lstStyle/>
        <a:p>
          <a:endParaRPr lang="en-GB"/>
        </a:p>
      </dgm:t>
    </dgm:pt>
    <dgm:pt modelId="{3BC98BBB-76ED-4411-9994-C5D6B7837682}" type="sibTrans" cxnId="{28CB97D7-8E6B-4BEF-80D7-221D67111C7D}">
      <dgm:prSet/>
      <dgm:spPr/>
      <dgm:t>
        <a:bodyPr/>
        <a:lstStyle/>
        <a:p>
          <a:endParaRPr lang="en-GB"/>
        </a:p>
      </dgm:t>
    </dgm:pt>
    <dgm:pt modelId="{4F369321-1FCA-42CF-B19B-D2C3DC057ACA}" type="pres">
      <dgm:prSet presAssocID="{F361FF59-F847-4357-8B0A-A4863261AA5C}" presName="compositeShape" presStyleCnt="0">
        <dgm:presLayoutVars>
          <dgm:chMax val="7"/>
          <dgm:dir/>
          <dgm:resizeHandles val="exact"/>
        </dgm:presLayoutVars>
      </dgm:prSet>
      <dgm:spPr/>
    </dgm:pt>
    <dgm:pt modelId="{83DA17D5-B63D-4925-ADB7-2DADD6F7ACAE}" type="pres">
      <dgm:prSet presAssocID="{84C41E91-4D34-4EEB-BA9F-8DDD2149CE4E}" presName="circ1" presStyleLbl="vennNode1" presStyleIdx="0" presStyleCnt="3" custLinFactNeighborY="4670"/>
      <dgm:spPr/>
      <dgm:t>
        <a:bodyPr/>
        <a:lstStyle/>
        <a:p>
          <a:endParaRPr lang="en-GB"/>
        </a:p>
      </dgm:t>
    </dgm:pt>
    <dgm:pt modelId="{BBBFF1B1-8ED1-465E-9BBB-30D61329D482}" type="pres">
      <dgm:prSet presAssocID="{84C41E91-4D34-4EEB-BA9F-8DDD2149CE4E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492A1CF-FD21-428A-ACAE-0C49F960D50E}" type="pres">
      <dgm:prSet presAssocID="{F37E79C1-BA36-42F7-AA9F-E32AD869038C}" presName="circ2" presStyleLbl="vennNode1" presStyleIdx="1" presStyleCnt="3" custLinFactNeighborX="-6343" custLinFactNeighborY="-6055"/>
      <dgm:spPr/>
      <dgm:t>
        <a:bodyPr/>
        <a:lstStyle/>
        <a:p>
          <a:endParaRPr lang="en-GB"/>
        </a:p>
      </dgm:t>
    </dgm:pt>
    <dgm:pt modelId="{A48411A4-A930-4DFD-8ADC-A804D267F207}" type="pres">
      <dgm:prSet presAssocID="{F37E79C1-BA36-42F7-AA9F-E32AD869038C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FF83324-6203-4C50-8081-327FF0306E03}" type="pres">
      <dgm:prSet presAssocID="{AC202008-FCE2-4358-BF86-C5DB34C5C134}" presName="circ3" presStyleLbl="vennNode1" presStyleIdx="2" presStyleCnt="3" custLinFactNeighborX="2792" custLinFactNeighborY="-8306"/>
      <dgm:spPr/>
      <dgm:t>
        <a:bodyPr/>
        <a:lstStyle/>
        <a:p>
          <a:endParaRPr lang="en-GB"/>
        </a:p>
      </dgm:t>
    </dgm:pt>
    <dgm:pt modelId="{5C40162B-DE5D-4360-B4FE-C6F4BE6D582F}" type="pres">
      <dgm:prSet presAssocID="{AC202008-FCE2-4358-BF86-C5DB34C5C134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9FA38655-A6C6-459C-9BF8-16CE93E862C3}" type="presOf" srcId="{AC202008-FCE2-4358-BF86-C5DB34C5C134}" destId="{EFF83324-6203-4C50-8081-327FF0306E03}" srcOrd="0" destOrd="0" presId="urn:microsoft.com/office/officeart/2005/8/layout/venn1"/>
    <dgm:cxn modelId="{7202AB22-E457-48BA-9C9A-725888BF89F2}" type="presOf" srcId="{84C41E91-4D34-4EEB-BA9F-8DDD2149CE4E}" destId="{BBBFF1B1-8ED1-465E-9BBB-30D61329D482}" srcOrd="1" destOrd="0" presId="urn:microsoft.com/office/officeart/2005/8/layout/venn1"/>
    <dgm:cxn modelId="{DCA60023-76D2-4F25-9209-5F70771BF785}" type="presOf" srcId="{F37E79C1-BA36-42F7-AA9F-E32AD869038C}" destId="{A48411A4-A930-4DFD-8ADC-A804D267F207}" srcOrd="1" destOrd="0" presId="urn:microsoft.com/office/officeart/2005/8/layout/venn1"/>
    <dgm:cxn modelId="{4BF554E1-CF6C-4A7B-9CBC-EB174A16C248}" type="presOf" srcId="{AC202008-FCE2-4358-BF86-C5DB34C5C134}" destId="{5C40162B-DE5D-4360-B4FE-C6F4BE6D582F}" srcOrd="1" destOrd="0" presId="urn:microsoft.com/office/officeart/2005/8/layout/venn1"/>
    <dgm:cxn modelId="{A3AD1DA7-95A2-48AB-B6F7-1D3A69DCA722}" type="presOf" srcId="{84C41E91-4D34-4EEB-BA9F-8DDD2149CE4E}" destId="{83DA17D5-B63D-4925-ADB7-2DADD6F7ACAE}" srcOrd="0" destOrd="0" presId="urn:microsoft.com/office/officeart/2005/8/layout/venn1"/>
    <dgm:cxn modelId="{2AFCB8E4-42E7-4AA4-9418-209D135B3453}" srcId="{F361FF59-F847-4357-8B0A-A4863261AA5C}" destId="{84C41E91-4D34-4EEB-BA9F-8DDD2149CE4E}" srcOrd="0" destOrd="0" parTransId="{19659CF6-AC57-47E5-9CBA-E6C6049B67B0}" sibTransId="{9471D151-5D3B-4669-B080-F7B112583133}"/>
    <dgm:cxn modelId="{CE3AA87E-8E76-478B-A3EA-DEA07D70256A}" type="presOf" srcId="{F361FF59-F847-4357-8B0A-A4863261AA5C}" destId="{4F369321-1FCA-42CF-B19B-D2C3DC057ACA}" srcOrd="0" destOrd="0" presId="urn:microsoft.com/office/officeart/2005/8/layout/venn1"/>
    <dgm:cxn modelId="{E45D5ED4-B727-4832-A2BF-EE5D1BA01342}" srcId="{F361FF59-F847-4357-8B0A-A4863261AA5C}" destId="{F37E79C1-BA36-42F7-AA9F-E32AD869038C}" srcOrd="1" destOrd="0" parTransId="{868B9289-75D3-49ED-B632-A38667977BA1}" sibTransId="{2971D73C-6483-4F6C-987E-076538FFECEB}"/>
    <dgm:cxn modelId="{1CC91D3A-E416-49DB-B635-5A80138C0409}" type="presOf" srcId="{F37E79C1-BA36-42F7-AA9F-E32AD869038C}" destId="{C492A1CF-FD21-428A-ACAE-0C49F960D50E}" srcOrd="0" destOrd="0" presId="urn:microsoft.com/office/officeart/2005/8/layout/venn1"/>
    <dgm:cxn modelId="{28CB97D7-8E6B-4BEF-80D7-221D67111C7D}" srcId="{F361FF59-F847-4357-8B0A-A4863261AA5C}" destId="{AC202008-FCE2-4358-BF86-C5DB34C5C134}" srcOrd="2" destOrd="0" parTransId="{0A2B6AF0-858F-46D5-B907-D88963581743}" sibTransId="{3BC98BBB-76ED-4411-9994-C5D6B7837682}"/>
    <dgm:cxn modelId="{3A0041C2-6649-4613-945C-A4A0A6AEDBA4}" type="presParOf" srcId="{4F369321-1FCA-42CF-B19B-D2C3DC057ACA}" destId="{83DA17D5-B63D-4925-ADB7-2DADD6F7ACAE}" srcOrd="0" destOrd="0" presId="urn:microsoft.com/office/officeart/2005/8/layout/venn1"/>
    <dgm:cxn modelId="{3EB4F46E-4258-422C-8250-653ED6365CCA}" type="presParOf" srcId="{4F369321-1FCA-42CF-B19B-D2C3DC057ACA}" destId="{BBBFF1B1-8ED1-465E-9BBB-30D61329D482}" srcOrd="1" destOrd="0" presId="urn:microsoft.com/office/officeart/2005/8/layout/venn1"/>
    <dgm:cxn modelId="{B4A83FE8-321D-4C5F-88B4-4F1474C1A2E5}" type="presParOf" srcId="{4F369321-1FCA-42CF-B19B-D2C3DC057ACA}" destId="{C492A1CF-FD21-428A-ACAE-0C49F960D50E}" srcOrd="2" destOrd="0" presId="urn:microsoft.com/office/officeart/2005/8/layout/venn1"/>
    <dgm:cxn modelId="{0686D027-D63C-4263-B94F-64B2A400A371}" type="presParOf" srcId="{4F369321-1FCA-42CF-B19B-D2C3DC057ACA}" destId="{A48411A4-A930-4DFD-8ADC-A804D267F207}" srcOrd="3" destOrd="0" presId="urn:microsoft.com/office/officeart/2005/8/layout/venn1"/>
    <dgm:cxn modelId="{1D2D3313-9B59-4665-AC95-5754C1EC4D9F}" type="presParOf" srcId="{4F369321-1FCA-42CF-B19B-D2C3DC057ACA}" destId="{EFF83324-6203-4C50-8081-327FF0306E03}" srcOrd="4" destOrd="0" presId="urn:microsoft.com/office/officeart/2005/8/layout/venn1"/>
    <dgm:cxn modelId="{4447F1FB-A622-4F3E-8A36-675C472CCCDB}" type="presParOf" srcId="{4F369321-1FCA-42CF-B19B-D2C3DC057ACA}" destId="{5C40162B-DE5D-4360-B4FE-C6F4BE6D582F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DBC668-828A-4031-87E6-7D97835B4E4E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3EE88C4-DD15-4A2C-A33C-1FE2C657C8F6}">
      <dgm:prSet phldrT="[Text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IE" sz="1000" b="1" dirty="0" smtClean="0"/>
            <a:t>Dreaming</a:t>
          </a:r>
          <a:endParaRPr lang="en-GB" sz="1000" b="1" dirty="0"/>
        </a:p>
      </dgm:t>
    </dgm:pt>
    <dgm:pt modelId="{CB3C94ED-69CD-4118-894A-340EB16A6380}" type="parTrans" cxnId="{737A1908-DFD4-4C4F-9E1A-C3777C3E9368}">
      <dgm:prSet/>
      <dgm:spPr/>
      <dgm:t>
        <a:bodyPr/>
        <a:lstStyle/>
        <a:p>
          <a:endParaRPr lang="en-GB" sz="2000" b="1"/>
        </a:p>
      </dgm:t>
    </dgm:pt>
    <dgm:pt modelId="{F141BE97-BE5A-4072-9AE9-D3BCAD2FAD30}" type="sibTrans" cxnId="{737A1908-DFD4-4C4F-9E1A-C3777C3E9368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</a:gradFill>
      </dgm:spPr>
      <dgm:t>
        <a:bodyPr/>
        <a:lstStyle/>
        <a:p>
          <a:endParaRPr lang="en-GB" sz="900" b="1"/>
        </a:p>
      </dgm:t>
    </dgm:pt>
    <dgm:pt modelId="{ED139C54-6CF3-4655-B724-B2283E434DF4}">
      <dgm:prSet phldrT="[Text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IE" sz="1000" b="1" dirty="0" smtClean="0"/>
            <a:t>Anticipating</a:t>
          </a:r>
          <a:endParaRPr lang="en-GB" sz="1000" b="1" dirty="0"/>
        </a:p>
      </dgm:t>
    </dgm:pt>
    <dgm:pt modelId="{89401FA4-E99E-4FAA-BB37-3FF39161BEC3}" type="parTrans" cxnId="{9FE79834-7870-4D0F-9200-EF6BC4AA14E3}">
      <dgm:prSet/>
      <dgm:spPr/>
      <dgm:t>
        <a:bodyPr/>
        <a:lstStyle/>
        <a:p>
          <a:endParaRPr lang="en-GB" sz="2000" b="1"/>
        </a:p>
      </dgm:t>
    </dgm:pt>
    <dgm:pt modelId="{06F004A8-265A-4AD3-BBDA-284BE0B808CE}" type="sibTrans" cxnId="{9FE79834-7870-4D0F-9200-EF6BC4AA14E3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</a:gradFill>
      </dgm:spPr>
      <dgm:t>
        <a:bodyPr/>
        <a:lstStyle/>
        <a:p>
          <a:endParaRPr lang="en-GB" sz="900" b="1"/>
        </a:p>
      </dgm:t>
    </dgm:pt>
    <dgm:pt modelId="{4C0C9D9F-1ABF-481E-B257-BBE30DF64C5C}">
      <dgm:prSet phldrT="[Text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IE" sz="1000" b="1" dirty="0" smtClean="0"/>
            <a:t>Travel</a:t>
          </a:r>
          <a:endParaRPr lang="en-GB" sz="1000" b="1" dirty="0"/>
        </a:p>
      </dgm:t>
    </dgm:pt>
    <dgm:pt modelId="{5AA3D83A-396C-40B7-9318-37C0BE2FC37F}" type="parTrans" cxnId="{4D5A0B8D-158E-457E-9B6F-B4EE864680C8}">
      <dgm:prSet/>
      <dgm:spPr/>
      <dgm:t>
        <a:bodyPr/>
        <a:lstStyle/>
        <a:p>
          <a:endParaRPr lang="en-GB" sz="2000" b="1"/>
        </a:p>
      </dgm:t>
    </dgm:pt>
    <dgm:pt modelId="{4410DD63-0514-4C2F-9D03-F535C12DEA54}" type="sibTrans" cxnId="{4D5A0B8D-158E-457E-9B6F-B4EE864680C8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</a:gradFill>
      </dgm:spPr>
      <dgm:t>
        <a:bodyPr/>
        <a:lstStyle/>
        <a:p>
          <a:endParaRPr lang="en-GB" sz="900" b="1"/>
        </a:p>
      </dgm:t>
    </dgm:pt>
    <dgm:pt modelId="{59B9A8F4-815F-41D0-AAD5-D2FF6BBE09E4}">
      <dgm:prSet phldrT="[Text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IE" sz="1000" b="1" dirty="0" smtClean="0"/>
            <a:t>Destination</a:t>
          </a:r>
          <a:endParaRPr lang="en-GB" sz="1000" b="1" dirty="0"/>
        </a:p>
      </dgm:t>
    </dgm:pt>
    <dgm:pt modelId="{19DCAF6E-62C7-4541-883D-9059488D22E1}" type="parTrans" cxnId="{7C9386B7-9D9D-4FDF-BD87-3DFDB975E43D}">
      <dgm:prSet/>
      <dgm:spPr/>
      <dgm:t>
        <a:bodyPr/>
        <a:lstStyle/>
        <a:p>
          <a:endParaRPr lang="en-GB" sz="2000" b="1"/>
        </a:p>
      </dgm:t>
    </dgm:pt>
    <dgm:pt modelId="{D363226B-BDBC-4E3A-AD56-08526DC80CE7}" type="sibTrans" cxnId="{7C9386B7-9D9D-4FDF-BD87-3DFDB975E43D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</a:gradFill>
      </dgm:spPr>
      <dgm:t>
        <a:bodyPr/>
        <a:lstStyle/>
        <a:p>
          <a:endParaRPr lang="en-GB" sz="900" b="1"/>
        </a:p>
      </dgm:t>
    </dgm:pt>
    <dgm:pt modelId="{40FCB2B5-554C-4B75-AC51-E428CE683E11}">
      <dgm:prSet phldrT="[Text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IE" sz="1000" b="1" dirty="0" smtClean="0"/>
            <a:t>Sharing</a:t>
          </a:r>
          <a:endParaRPr lang="en-GB" sz="1000" b="1" dirty="0"/>
        </a:p>
      </dgm:t>
    </dgm:pt>
    <dgm:pt modelId="{552871CA-652D-43D7-A6DE-D93874D2C83B}" type="parTrans" cxnId="{DEB502A4-00C9-43AA-8A91-47BED2A06746}">
      <dgm:prSet/>
      <dgm:spPr/>
      <dgm:t>
        <a:bodyPr/>
        <a:lstStyle/>
        <a:p>
          <a:endParaRPr lang="en-GB" sz="2000" b="1"/>
        </a:p>
      </dgm:t>
    </dgm:pt>
    <dgm:pt modelId="{8E5C7BE7-5267-4DA7-8105-1711B548C757}" type="sibTrans" cxnId="{DEB502A4-00C9-43AA-8A91-47BED2A06746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</a:gradFill>
      </dgm:spPr>
      <dgm:t>
        <a:bodyPr/>
        <a:lstStyle/>
        <a:p>
          <a:endParaRPr lang="en-GB" sz="900" b="1"/>
        </a:p>
      </dgm:t>
    </dgm:pt>
    <dgm:pt modelId="{562A974C-6986-45A0-9269-B471E0C13958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IE" sz="1000" b="1" dirty="0" smtClean="0"/>
            <a:t>Planning</a:t>
          </a:r>
          <a:endParaRPr lang="en-GB" sz="1000" b="1" dirty="0"/>
        </a:p>
      </dgm:t>
    </dgm:pt>
    <dgm:pt modelId="{838B21DD-4978-4756-AAEB-82D3E0494DA2}" type="parTrans" cxnId="{E8F03C13-CFB4-481E-9BC4-07E59674C5C1}">
      <dgm:prSet/>
      <dgm:spPr/>
      <dgm:t>
        <a:bodyPr/>
        <a:lstStyle/>
        <a:p>
          <a:endParaRPr lang="en-GB" sz="2000" b="1"/>
        </a:p>
      </dgm:t>
    </dgm:pt>
    <dgm:pt modelId="{3770589B-BCD2-4598-83A4-C80769CD2067}" type="sibTrans" cxnId="{E8F03C13-CFB4-481E-9BC4-07E59674C5C1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</a:gradFill>
      </dgm:spPr>
      <dgm:t>
        <a:bodyPr/>
        <a:lstStyle/>
        <a:p>
          <a:endParaRPr lang="en-GB" sz="900" b="1">
            <a:solidFill>
              <a:srgbClr val="162E6A"/>
            </a:solidFill>
          </a:endParaRPr>
        </a:p>
      </dgm:t>
    </dgm:pt>
    <dgm:pt modelId="{A2F16A7E-58AE-4E69-B19B-85341B7EFC46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IE" sz="1000" b="1" dirty="0" smtClean="0"/>
            <a:t>Booking</a:t>
          </a:r>
          <a:endParaRPr lang="en-GB" sz="1000" b="1" dirty="0"/>
        </a:p>
      </dgm:t>
    </dgm:pt>
    <dgm:pt modelId="{BEB55A80-CAD2-49DE-BE53-7677F980C2C0}" type="parTrans" cxnId="{14ADFD5E-3F60-4696-B9E3-AEC493A320F5}">
      <dgm:prSet/>
      <dgm:spPr/>
      <dgm:t>
        <a:bodyPr/>
        <a:lstStyle/>
        <a:p>
          <a:endParaRPr lang="en-GB" sz="2000" b="1"/>
        </a:p>
      </dgm:t>
    </dgm:pt>
    <dgm:pt modelId="{45C83067-B548-421F-9CC1-CA4C2D6F8449}" type="sibTrans" cxnId="{14ADFD5E-3F60-4696-B9E3-AEC493A320F5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</a:gradFill>
      </dgm:spPr>
      <dgm:t>
        <a:bodyPr/>
        <a:lstStyle/>
        <a:p>
          <a:endParaRPr lang="en-GB" sz="900" b="1"/>
        </a:p>
      </dgm:t>
    </dgm:pt>
    <dgm:pt modelId="{5A83989E-FC09-4484-8D61-87A2E6F6F239}" type="pres">
      <dgm:prSet presAssocID="{43DBC668-828A-4031-87E6-7D97835B4E4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1170BA7-F6C1-4CF3-80B6-DB5A9AB97075}" type="pres">
      <dgm:prSet presAssocID="{03EE88C4-DD15-4A2C-A33C-1FE2C657C8F6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BFC0EB4-5BD5-4A66-8BD1-E6123C31B22F}" type="pres">
      <dgm:prSet presAssocID="{F141BE97-BE5A-4072-9AE9-D3BCAD2FAD30}" presName="sibTrans" presStyleLbl="sibTrans2D1" presStyleIdx="0" presStyleCnt="7"/>
      <dgm:spPr/>
      <dgm:t>
        <a:bodyPr/>
        <a:lstStyle/>
        <a:p>
          <a:endParaRPr lang="en-GB"/>
        </a:p>
      </dgm:t>
    </dgm:pt>
    <dgm:pt modelId="{A68A4986-DBBC-445E-8D7B-79EC4C14A8A9}" type="pres">
      <dgm:prSet presAssocID="{F141BE97-BE5A-4072-9AE9-D3BCAD2FAD30}" presName="connectorText" presStyleLbl="sibTrans2D1" presStyleIdx="0" presStyleCnt="7"/>
      <dgm:spPr/>
      <dgm:t>
        <a:bodyPr/>
        <a:lstStyle/>
        <a:p>
          <a:endParaRPr lang="en-GB"/>
        </a:p>
      </dgm:t>
    </dgm:pt>
    <dgm:pt modelId="{B4F13507-4794-4865-82B4-16178B511F46}" type="pres">
      <dgm:prSet presAssocID="{562A974C-6986-45A0-9269-B471E0C13958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9400689-F89B-4826-A5FF-02B6337FB404}" type="pres">
      <dgm:prSet presAssocID="{3770589B-BCD2-4598-83A4-C80769CD2067}" presName="sibTrans" presStyleLbl="sibTrans2D1" presStyleIdx="1" presStyleCnt="7"/>
      <dgm:spPr/>
      <dgm:t>
        <a:bodyPr/>
        <a:lstStyle/>
        <a:p>
          <a:endParaRPr lang="en-GB"/>
        </a:p>
      </dgm:t>
    </dgm:pt>
    <dgm:pt modelId="{C410DF23-7C17-475F-9AC9-0115AD45409A}" type="pres">
      <dgm:prSet presAssocID="{3770589B-BCD2-4598-83A4-C80769CD2067}" presName="connectorText" presStyleLbl="sibTrans2D1" presStyleIdx="1" presStyleCnt="7"/>
      <dgm:spPr/>
      <dgm:t>
        <a:bodyPr/>
        <a:lstStyle/>
        <a:p>
          <a:endParaRPr lang="en-GB"/>
        </a:p>
      </dgm:t>
    </dgm:pt>
    <dgm:pt modelId="{9E7AE4E9-0741-46BA-95D3-BC70C49C9996}" type="pres">
      <dgm:prSet presAssocID="{A2F16A7E-58AE-4E69-B19B-85341B7EFC46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0B9CFB6-764E-4131-82CC-FCFBA6957A86}" type="pres">
      <dgm:prSet presAssocID="{45C83067-B548-421F-9CC1-CA4C2D6F8449}" presName="sibTrans" presStyleLbl="sibTrans2D1" presStyleIdx="2" presStyleCnt="7"/>
      <dgm:spPr/>
      <dgm:t>
        <a:bodyPr/>
        <a:lstStyle/>
        <a:p>
          <a:endParaRPr lang="en-GB"/>
        </a:p>
      </dgm:t>
    </dgm:pt>
    <dgm:pt modelId="{597BFB93-D607-4208-ACE3-97266641049A}" type="pres">
      <dgm:prSet presAssocID="{45C83067-B548-421F-9CC1-CA4C2D6F8449}" presName="connectorText" presStyleLbl="sibTrans2D1" presStyleIdx="2" presStyleCnt="7"/>
      <dgm:spPr/>
      <dgm:t>
        <a:bodyPr/>
        <a:lstStyle/>
        <a:p>
          <a:endParaRPr lang="en-GB"/>
        </a:p>
      </dgm:t>
    </dgm:pt>
    <dgm:pt modelId="{69B30678-8043-44BC-AAFF-BDE9486E2383}" type="pres">
      <dgm:prSet presAssocID="{ED139C54-6CF3-4655-B724-B2283E434DF4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8B24841-19E0-486B-84A4-0A2C13501F73}" type="pres">
      <dgm:prSet presAssocID="{06F004A8-265A-4AD3-BBDA-284BE0B808CE}" presName="sibTrans" presStyleLbl="sibTrans2D1" presStyleIdx="3" presStyleCnt="7"/>
      <dgm:spPr/>
      <dgm:t>
        <a:bodyPr/>
        <a:lstStyle/>
        <a:p>
          <a:endParaRPr lang="en-GB"/>
        </a:p>
      </dgm:t>
    </dgm:pt>
    <dgm:pt modelId="{D2D35AC0-B115-49B1-8F5F-3329C6ED0D7C}" type="pres">
      <dgm:prSet presAssocID="{06F004A8-265A-4AD3-BBDA-284BE0B808CE}" presName="connectorText" presStyleLbl="sibTrans2D1" presStyleIdx="3" presStyleCnt="7"/>
      <dgm:spPr/>
      <dgm:t>
        <a:bodyPr/>
        <a:lstStyle/>
        <a:p>
          <a:endParaRPr lang="en-GB"/>
        </a:p>
      </dgm:t>
    </dgm:pt>
    <dgm:pt modelId="{D1BB3EA4-3A8C-4681-8CB7-68C6395D14EA}" type="pres">
      <dgm:prSet presAssocID="{4C0C9D9F-1ABF-481E-B257-BBE30DF64C5C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A5BA8D0-11BD-4C9B-8A11-42783C5AD538}" type="pres">
      <dgm:prSet presAssocID="{4410DD63-0514-4C2F-9D03-F535C12DEA54}" presName="sibTrans" presStyleLbl="sibTrans2D1" presStyleIdx="4" presStyleCnt="7"/>
      <dgm:spPr/>
      <dgm:t>
        <a:bodyPr/>
        <a:lstStyle/>
        <a:p>
          <a:endParaRPr lang="en-GB"/>
        </a:p>
      </dgm:t>
    </dgm:pt>
    <dgm:pt modelId="{EF6568AF-F38A-4DE2-88D5-5B659A55963C}" type="pres">
      <dgm:prSet presAssocID="{4410DD63-0514-4C2F-9D03-F535C12DEA54}" presName="connectorText" presStyleLbl="sibTrans2D1" presStyleIdx="4" presStyleCnt="7"/>
      <dgm:spPr/>
      <dgm:t>
        <a:bodyPr/>
        <a:lstStyle/>
        <a:p>
          <a:endParaRPr lang="en-GB"/>
        </a:p>
      </dgm:t>
    </dgm:pt>
    <dgm:pt modelId="{B80A3885-69F2-4351-87A6-60F9422B50F5}" type="pres">
      <dgm:prSet presAssocID="{59B9A8F4-815F-41D0-AAD5-D2FF6BBE09E4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ECAD425-523F-4DAA-8EB4-C05864F04850}" type="pres">
      <dgm:prSet presAssocID="{D363226B-BDBC-4E3A-AD56-08526DC80CE7}" presName="sibTrans" presStyleLbl="sibTrans2D1" presStyleIdx="5" presStyleCnt="7"/>
      <dgm:spPr/>
      <dgm:t>
        <a:bodyPr/>
        <a:lstStyle/>
        <a:p>
          <a:endParaRPr lang="en-GB"/>
        </a:p>
      </dgm:t>
    </dgm:pt>
    <dgm:pt modelId="{AC882C5E-D047-4018-B1FE-45B92A93F158}" type="pres">
      <dgm:prSet presAssocID="{D363226B-BDBC-4E3A-AD56-08526DC80CE7}" presName="connectorText" presStyleLbl="sibTrans2D1" presStyleIdx="5" presStyleCnt="7"/>
      <dgm:spPr/>
      <dgm:t>
        <a:bodyPr/>
        <a:lstStyle/>
        <a:p>
          <a:endParaRPr lang="en-GB"/>
        </a:p>
      </dgm:t>
    </dgm:pt>
    <dgm:pt modelId="{7156B8C7-1879-4267-88FA-35650CAF99B4}" type="pres">
      <dgm:prSet presAssocID="{40FCB2B5-554C-4B75-AC51-E428CE683E11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6CC7FDC-BB11-437D-BEDC-52C9E3A805D9}" type="pres">
      <dgm:prSet presAssocID="{8E5C7BE7-5267-4DA7-8105-1711B548C757}" presName="sibTrans" presStyleLbl="sibTrans2D1" presStyleIdx="6" presStyleCnt="7"/>
      <dgm:spPr/>
      <dgm:t>
        <a:bodyPr/>
        <a:lstStyle/>
        <a:p>
          <a:endParaRPr lang="en-GB"/>
        </a:p>
      </dgm:t>
    </dgm:pt>
    <dgm:pt modelId="{487BA332-BB8A-43F2-946B-38ABFFBC8F08}" type="pres">
      <dgm:prSet presAssocID="{8E5C7BE7-5267-4DA7-8105-1711B548C757}" presName="connectorText" presStyleLbl="sibTrans2D1" presStyleIdx="6" presStyleCnt="7"/>
      <dgm:spPr/>
      <dgm:t>
        <a:bodyPr/>
        <a:lstStyle/>
        <a:p>
          <a:endParaRPr lang="en-GB"/>
        </a:p>
      </dgm:t>
    </dgm:pt>
  </dgm:ptLst>
  <dgm:cxnLst>
    <dgm:cxn modelId="{D0CC91C7-3229-433B-A91C-34315CAA16EE}" type="presOf" srcId="{3770589B-BCD2-4598-83A4-C80769CD2067}" destId="{D9400689-F89B-4826-A5FF-02B6337FB404}" srcOrd="0" destOrd="0" presId="urn:microsoft.com/office/officeart/2005/8/layout/cycle2"/>
    <dgm:cxn modelId="{7092E464-3394-4923-AE51-A6D106B42BC8}" type="presOf" srcId="{45C83067-B548-421F-9CC1-CA4C2D6F8449}" destId="{B0B9CFB6-764E-4131-82CC-FCFBA6957A86}" srcOrd="0" destOrd="0" presId="urn:microsoft.com/office/officeart/2005/8/layout/cycle2"/>
    <dgm:cxn modelId="{14ADFD5E-3F60-4696-B9E3-AEC493A320F5}" srcId="{43DBC668-828A-4031-87E6-7D97835B4E4E}" destId="{A2F16A7E-58AE-4E69-B19B-85341B7EFC46}" srcOrd="2" destOrd="0" parTransId="{BEB55A80-CAD2-49DE-BE53-7677F980C2C0}" sibTransId="{45C83067-B548-421F-9CC1-CA4C2D6F8449}"/>
    <dgm:cxn modelId="{9C4875CE-08D2-47CB-B53E-3B01209CD0B6}" type="presOf" srcId="{59B9A8F4-815F-41D0-AAD5-D2FF6BBE09E4}" destId="{B80A3885-69F2-4351-87A6-60F9422B50F5}" srcOrd="0" destOrd="0" presId="urn:microsoft.com/office/officeart/2005/8/layout/cycle2"/>
    <dgm:cxn modelId="{7C9386B7-9D9D-4FDF-BD87-3DFDB975E43D}" srcId="{43DBC668-828A-4031-87E6-7D97835B4E4E}" destId="{59B9A8F4-815F-41D0-AAD5-D2FF6BBE09E4}" srcOrd="5" destOrd="0" parTransId="{19DCAF6E-62C7-4541-883D-9059488D22E1}" sibTransId="{D363226B-BDBC-4E3A-AD56-08526DC80CE7}"/>
    <dgm:cxn modelId="{E8F03C13-CFB4-481E-9BC4-07E59674C5C1}" srcId="{43DBC668-828A-4031-87E6-7D97835B4E4E}" destId="{562A974C-6986-45A0-9269-B471E0C13958}" srcOrd="1" destOrd="0" parTransId="{838B21DD-4978-4756-AAEB-82D3E0494DA2}" sibTransId="{3770589B-BCD2-4598-83A4-C80769CD2067}"/>
    <dgm:cxn modelId="{CC479B36-24ED-40AE-869E-04A95FDE349E}" type="presOf" srcId="{06F004A8-265A-4AD3-BBDA-284BE0B808CE}" destId="{18B24841-19E0-486B-84A4-0A2C13501F73}" srcOrd="0" destOrd="0" presId="urn:microsoft.com/office/officeart/2005/8/layout/cycle2"/>
    <dgm:cxn modelId="{BFA1FB20-8D81-4AF2-923F-FA716168A45A}" type="presOf" srcId="{40FCB2B5-554C-4B75-AC51-E428CE683E11}" destId="{7156B8C7-1879-4267-88FA-35650CAF99B4}" srcOrd="0" destOrd="0" presId="urn:microsoft.com/office/officeart/2005/8/layout/cycle2"/>
    <dgm:cxn modelId="{AAA524BD-BB1E-4CBB-BD6D-DB522D58237C}" type="presOf" srcId="{43DBC668-828A-4031-87E6-7D97835B4E4E}" destId="{5A83989E-FC09-4484-8D61-87A2E6F6F239}" srcOrd="0" destOrd="0" presId="urn:microsoft.com/office/officeart/2005/8/layout/cycle2"/>
    <dgm:cxn modelId="{F687F0EC-BEFE-412C-9717-C8CA71C268E4}" type="presOf" srcId="{D363226B-BDBC-4E3A-AD56-08526DC80CE7}" destId="{5ECAD425-523F-4DAA-8EB4-C05864F04850}" srcOrd="0" destOrd="0" presId="urn:microsoft.com/office/officeart/2005/8/layout/cycle2"/>
    <dgm:cxn modelId="{604839EF-0902-49C0-971C-397792FB3A89}" type="presOf" srcId="{D363226B-BDBC-4E3A-AD56-08526DC80CE7}" destId="{AC882C5E-D047-4018-B1FE-45B92A93F158}" srcOrd="1" destOrd="0" presId="urn:microsoft.com/office/officeart/2005/8/layout/cycle2"/>
    <dgm:cxn modelId="{737A1908-DFD4-4C4F-9E1A-C3777C3E9368}" srcId="{43DBC668-828A-4031-87E6-7D97835B4E4E}" destId="{03EE88C4-DD15-4A2C-A33C-1FE2C657C8F6}" srcOrd="0" destOrd="0" parTransId="{CB3C94ED-69CD-4118-894A-340EB16A6380}" sibTransId="{F141BE97-BE5A-4072-9AE9-D3BCAD2FAD30}"/>
    <dgm:cxn modelId="{4D5A0B8D-158E-457E-9B6F-B4EE864680C8}" srcId="{43DBC668-828A-4031-87E6-7D97835B4E4E}" destId="{4C0C9D9F-1ABF-481E-B257-BBE30DF64C5C}" srcOrd="4" destOrd="0" parTransId="{5AA3D83A-396C-40B7-9318-37C0BE2FC37F}" sibTransId="{4410DD63-0514-4C2F-9D03-F535C12DEA54}"/>
    <dgm:cxn modelId="{C8D2F9EC-F2D0-4B81-82AA-35F2402A6ACE}" type="presOf" srcId="{8E5C7BE7-5267-4DA7-8105-1711B548C757}" destId="{E6CC7FDC-BB11-437D-BEDC-52C9E3A805D9}" srcOrd="0" destOrd="0" presId="urn:microsoft.com/office/officeart/2005/8/layout/cycle2"/>
    <dgm:cxn modelId="{D5EA3F61-CB1D-4E7C-A940-FCE69F7F685A}" type="presOf" srcId="{03EE88C4-DD15-4A2C-A33C-1FE2C657C8F6}" destId="{C1170BA7-F6C1-4CF3-80B6-DB5A9AB97075}" srcOrd="0" destOrd="0" presId="urn:microsoft.com/office/officeart/2005/8/layout/cycle2"/>
    <dgm:cxn modelId="{9FE79834-7870-4D0F-9200-EF6BC4AA14E3}" srcId="{43DBC668-828A-4031-87E6-7D97835B4E4E}" destId="{ED139C54-6CF3-4655-B724-B2283E434DF4}" srcOrd="3" destOrd="0" parTransId="{89401FA4-E99E-4FAA-BB37-3FF39161BEC3}" sibTransId="{06F004A8-265A-4AD3-BBDA-284BE0B808CE}"/>
    <dgm:cxn modelId="{6A473843-FE5C-4928-B356-04DB7804F8D5}" type="presOf" srcId="{562A974C-6986-45A0-9269-B471E0C13958}" destId="{B4F13507-4794-4865-82B4-16178B511F46}" srcOrd="0" destOrd="0" presId="urn:microsoft.com/office/officeart/2005/8/layout/cycle2"/>
    <dgm:cxn modelId="{A8E2C0AA-22A6-4B7A-8A92-245F15A7BAA0}" type="presOf" srcId="{45C83067-B548-421F-9CC1-CA4C2D6F8449}" destId="{597BFB93-D607-4208-ACE3-97266641049A}" srcOrd="1" destOrd="0" presId="urn:microsoft.com/office/officeart/2005/8/layout/cycle2"/>
    <dgm:cxn modelId="{232FB3B1-4923-4FA0-B242-4C68E6335572}" type="presOf" srcId="{F141BE97-BE5A-4072-9AE9-D3BCAD2FAD30}" destId="{A68A4986-DBBC-445E-8D7B-79EC4C14A8A9}" srcOrd="1" destOrd="0" presId="urn:microsoft.com/office/officeart/2005/8/layout/cycle2"/>
    <dgm:cxn modelId="{2595BCDD-4631-40AF-9760-1AF4E6DB5C94}" type="presOf" srcId="{4C0C9D9F-1ABF-481E-B257-BBE30DF64C5C}" destId="{D1BB3EA4-3A8C-4681-8CB7-68C6395D14EA}" srcOrd="0" destOrd="0" presId="urn:microsoft.com/office/officeart/2005/8/layout/cycle2"/>
    <dgm:cxn modelId="{DEB502A4-00C9-43AA-8A91-47BED2A06746}" srcId="{43DBC668-828A-4031-87E6-7D97835B4E4E}" destId="{40FCB2B5-554C-4B75-AC51-E428CE683E11}" srcOrd="6" destOrd="0" parTransId="{552871CA-652D-43D7-A6DE-D93874D2C83B}" sibTransId="{8E5C7BE7-5267-4DA7-8105-1711B548C757}"/>
    <dgm:cxn modelId="{B4E47AD3-9EA7-4658-8532-C85F2579EE9E}" type="presOf" srcId="{4410DD63-0514-4C2F-9D03-F535C12DEA54}" destId="{5A5BA8D0-11BD-4C9B-8A11-42783C5AD538}" srcOrd="0" destOrd="0" presId="urn:microsoft.com/office/officeart/2005/8/layout/cycle2"/>
    <dgm:cxn modelId="{F188428D-F774-4A71-B99E-CDD656D1B6FA}" type="presOf" srcId="{4410DD63-0514-4C2F-9D03-F535C12DEA54}" destId="{EF6568AF-F38A-4DE2-88D5-5B659A55963C}" srcOrd="1" destOrd="0" presId="urn:microsoft.com/office/officeart/2005/8/layout/cycle2"/>
    <dgm:cxn modelId="{D74598D4-B6AC-4D65-8B63-A0EAEB5DFECD}" type="presOf" srcId="{3770589B-BCD2-4598-83A4-C80769CD2067}" destId="{C410DF23-7C17-475F-9AC9-0115AD45409A}" srcOrd="1" destOrd="0" presId="urn:microsoft.com/office/officeart/2005/8/layout/cycle2"/>
    <dgm:cxn modelId="{9600545B-764C-439D-95BC-8B435FD3A16D}" type="presOf" srcId="{ED139C54-6CF3-4655-B724-B2283E434DF4}" destId="{69B30678-8043-44BC-AAFF-BDE9486E2383}" srcOrd="0" destOrd="0" presId="urn:microsoft.com/office/officeart/2005/8/layout/cycle2"/>
    <dgm:cxn modelId="{49633119-A673-47CE-BFF5-BF7C818440B4}" type="presOf" srcId="{F141BE97-BE5A-4072-9AE9-D3BCAD2FAD30}" destId="{3BFC0EB4-5BD5-4A66-8BD1-E6123C31B22F}" srcOrd="0" destOrd="0" presId="urn:microsoft.com/office/officeart/2005/8/layout/cycle2"/>
    <dgm:cxn modelId="{586B0567-D9F2-4C48-A53D-E747D24336DC}" type="presOf" srcId="{06F004A8-265A-4AD3-BBDA-284BE0B808CE}" destId="{D2D35AC0-B115-49B1-8F5F-3329C6ED0D7C}" srcOrd="1" destOrd="0" presId="urn:microsoft.com/office/officeart/2005/8/layout/cycle2"/>
    <dgm:cxn modelId="{EC69C8B6-166F-435C-A9A6-6F4C98A136DC}" type="presOf" srcId="{A2F16A7E-58AE-4E69-B19B-85341B7EFC46}" destId="{9E7AE4E9-0741-46BA-95D3-BC70C49C9996}" srcOrd="0" destOrd="0" presId="urn:microsoft.com/office/officeart/2005/8/layout/cycle2"/>
    <dgm:cxn modelId="{62C6410B-BCFC-4A8B-8776-237C98F7DB02}" type="presOf" srcId="{8E5C7BE7-5267-4DA7-8105-1711B548C757}" destId="{487BA332-BB8A-43F2-946B-38ABFFBC8F08}" srcOrd="1" destOrd="0" presId="urn:microsoft.com/office/officeart/2005/8/layout/cycle2"/>
    <dgm:cxn modelId="{958FFA8D-C482-479E-A7E9-FB5DEEC61959}" type="presParOf" srcId="{5A83989E-FC09-4484-8D61-87A2E6F6F239}" destId="{C1170BA7-F6C1-4CF3-80B6-DB5A9AB97075}" srcOrd="0" destOrd="0" presId="urn:microsoft.com/office/officeart/2005/8/layout/cycle2"/>
    <dgm:cxn modelId="{1D696881-7E86-4CEF-949C-06AFA582B943}" type="presParOf" srcId="{5A83989E-FC09-4484-8D61-87A2E6F6F239}" destId="{3BFC0EB4-5BD5-4A66-8BD1-E6123C31B22F}" srcOrd="1" destOrd="0" presId="urn:microsoft.com/office/officeart/2005/8/layout/cycle2"/>
    <dgm:cxn modelId="{8D64DA05-B568-4171-ABF7-2795E7BF0653}" type="presParOf" srcId="{3BFC0EB4-5BD5-4A66-8BD1-E6123C31B22F}" destId="{A68A4986-DBBC-445E-8D7B-79EC4C14A8A9}" srcOrd="0" destOrd="0" presId="urn:microsoft.com/office/officeart/2005/8/layout/cycle2"/>
    <dgm:cxn modelId="{6D295611-AE0D-4FD7-B037-A288CCA95F30}" type="presParOf" srcId="{5A83989E-FC09-4484-8D61-87A2E6F6F239}" destId="{B4F13507-4794-4865-82B4-16178B511F46}" srcOrd="2" destOrd="0" presId="urn:microsoft.com/office/officeart/2005/8/layout/cycle2"/>
    <dgm:cxn modelId="{89F39695-CCFB-4A9E-90AF-575EC76A7015}" type="presParOf" srcId="{5A83989E-FC09-4484-8D61-87A2E6F6F239}" destId="{D9400689-F89B-4826-A5FF-02B6337FB404}" srcOrd="3" destOrd="0" presId="urn:microsoft.com/office/officeart/2005/8/layout/cycle2"/>
    <dgm:cxn modelId="{AAB968C6-602A-4AA4-BA1C-911DFF364101}" type="presParOf" srcId="{D9400689-F89B-4826-A5FF-02B6337FB404}" destId="{C410DF23-7C17-475F-9AC9-0115AD45409A}" srcOrd="0" destOrd="0" presId="urn:microsoft.com/office/officeart/2005/8/layout/cycle2"/>
    <dgm:cxn modelId="{7C45C929-521C-4E59-9F5B-D3B9C7599D19}" type="presParOf" srcId="{5A83989E-FC09-4484-8D61-87A2E6F6F239}" destId="{9E7AE4E9-0741-46BA-95D3-BC70C49C9996}" srcOrd="4" destOrd="0" presId="urn:microsoft.com/office/officeart/2005/8/layout/cycle2"/>
    <dgm:cxn modelId="{7A07FFFA-3A7F-48D4-BFA3-3CF0ABBAF0AA}" type="presParOf" srcId="{5A83989E-FC09-4484-8D61-87A2E6F6F239}" destId="{B0B9CFB6-764E-4131-82CC-FCFBA6957A86}" srcOrd="5" destOrd="0" presId="urn:microsoft.com/office/officeart/2005/8/layout/cycle2"/>
    <dgm:cxn modelId="{0A8E6E1C-0D93-4659-8D49-1BA3F0D26C7D}" type="presParOf" srcId="{B0B9CFB6-764E-4131-82CC-FCFBA6957A86}" destId="{597BFB93-D607-4208-ACE3-97266641049A}" srcOrd="0" destOrd="0" presId="urn:microsoft.com/office/officeart/2005/8/layout/cycle2"/>
    <dgm:cxn modelId="{287B40EB-1E06-42E5-9A34-92196A763BD9}" type="presParOf" srcId="{5A83989E-FC09-4484-8D61-87A2E6F6F239}" destId="{69B30678-8043-44BC-AAFF-BDE9486E2383}" srcOrd="6" destOrd="0" presId="urn:microsoft.com/office/officeart/2005/8/layout/cycle2"/>
    <dgm:cxn modelId="{BEC0979C-8DA0-4E39-8EE4-3BEDEEAA40B5}" type="presParOf" srcId="{5A83989E-FC09-4484-8D61-87A2E6F6F239}" destId="{18B24841-19E0-486B-84A4-0A2C13501F73}" srcOrd="7" destOrd="0" presId="urn:microsoft.com/office/officeart/2005/8/layout/cycle2"/>
    <dgm:cxn modelId="{2BF3C018-24E7-45A6-9327-9A87363B0A4F}" type="presParOf" srcId="{18B24841-19E0-486B-84A4-0A2C13501F73}" destId="{D2D35AC0-B115-49B1-8F5F-3329C6ED0D7C}" srcOrd="0" destOrd="0" presId="urn:microsoft.com/office/officeart/2005/8/layout/cycle2"/>
    <dgm:cxn modelId="{2CB52E24-7577-4548-A8A1-A01FA2A65D21}" type="presParOf" srcId="{5A83989E-FC09-4484-8D61-87A2E6F6F239}" destId="{D1BB3EA4-3A8C-4681-8CB7-68C6395D14EA}" srcOrd="8" destOrd="0" presId="urn:microsoft.com/office/officeart/2005/8/layout/cycle2"/>
    <dgm:cxn modelId="{88DA19EF-ED53-451C-9B13-9A0AA6326685}" type="presParOf" srcId="{5A83989E-FC09-4484-8D61-87A2E6F6F239}" destId="{5A5BA8D0-11BD-4C9B-8A11-42783C5AD538}" srcOrd="9" destOrd="0" presId="urn:microsoft.com/office/officeart/2005/8/layout/cycle2"/>
    <dgm:cxn modelId="{9DE6C5E3-C406-4E15-8C63-9BC74CCE1513}" type="presParOf" srcId="{5A5BA8D0-11BD-4C9B-8A11-42783C5AD538}" destId="{EF6568AF-F38A-4DE2-88D5-5B659A55963C}" srcOrd="0" destOrd="0" presId="urn:microsoft.com/office/officeart/2005/8/layout/cycle2"/>
    <dgm:cxn modelId="{FB64D127-562C-4434-AFAE-167DE17D7B5D}" type="presParOf" srcId="{5A83989E-FC09-4484-8D61-87A2E6F6F239}" destId="{B80A3885-69F2-4351-87A6-60F9422B50F5}" srcOrd="10" destOrd="0" presId="urn:microsoft.com/office/officeart/2005/8/layout/cycle2"/>
    <dgm:cxn modelId="{D415D5C7-B396-4D10-AB91-484B1C41E61D}" type="presParOf" srcId="{5A83989E-FC09-4484-8D61-87A2E6F6F239}" destId="{5ECAD425-523F-4DAA-8EB4-C05864F04850}" srcOrd="11" destOrd="0" presId="urn:microsoft.com/office/officeart/2005/8/layout/cycle2"/>
    <dgm:cxn modelId="{7DF6FB8D-B6AF-4298-A86C-BCBECE40A77A}" type="presParOf" srcId="{5ECAD425-523F-4DAA-8EB4-C05864F04850}" destId="{AC882C5E-D047-4018-B1FE-45B92A93F158}" srcOrd="0" destOrd="0" presId="urn:microsoft.com/office/officeart/2005/8/layout/cycle2"/>
    <dgm:cxn modelId="{12FAD9FA-0823-40A5-A233-9E39BF21D6CE}" type="presParOf" srcId="{5A83989E-FC09-4484-8D61-87A2E6F6F239}" destId="{7156B8C7-1879-4267-88FA-35650CAF99B4}" srcOrd="12" destOrd="0" presId="urn:microsoft.com/office/officeart/2005/8/layout/cycle2"/>
    <dgm:cxn modelId="{D926BB6A-D5BB-4522-B70E-BD3A576F839E}" type="presParOf" srcId="{5A83989E-FC09-4484-8D61-87A2E6F6F239}" destId="{E6CC7FDC-BB11-437D-BEDC-52C9E3A805D9}" srcOrd="13" destOrd="0" presId="urn:microsoft.com/office/officeart/2005/8/layout/cycle2"/>
    <dgm:cxn modelId="{DEAEB5FA-427E-4876-A63B-1B57893D9F90}" type="presParOf" srcId="{E6CC7FDC-BB11-437D-BEDC-52C9E3A805D9}" destId="{487BA332-BB8A-43F2-946B-38ABFFBC8F08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DA17D5-B63D-4925-ADB7-2DADD6F7ACAE}">
      <dsp:nvSpPr>
        <dsp:cNvPr id="0" name=""/>
        <dsp:cNvSpPr/>
      </dsp:nvSpPr>
      <dsp:spPr>
        <a:xfrm>
          <a:off x="1172777" y="186865"/>
          <a:ext cx="2767012" cy="2767012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3200" b="0" kern="0" dirty="0" smtClean="0">
              <a:latin typeface="Calibri" pitchFamily="34" charset="0"/>
              <a:ea typeface="MS PGothic" charset="0"/>
              <a:cs typeface="Calibri" pitchFamily="34" charset="0"/>
            </a:rPr>
            <a:t>Social</a:t>
          </a:r>
          <a:endParaRPr lang="en-GB" sz="3200" b="0" kern="0" dirty="0" smtClean="0">
            <a:latin typeface="Calibri" pitchFamily="34" charset="0"/>
            <a:ea typeface="MS PGothic" charset="0"/>
            <a:cs typeface="Calibri" pitchFamily="34" charset="0"/>
          </a:endParaRPr>
        </a:p>
      </dsp:txBody>
      <dsp:txXfrm>
        <a:off x="1541712" y="671092"/>
        <a:ext cx="2029142" cy="1245155"/>
      </dsp:txXfrm>
    </dsp:sp>
    <dsp:sp modelId="{C492A1CF-FD21-428A-ACAE-0C49F960D50E}">
      <dsp:nvSpPr>
        <dsp:cNvPr id="0" name=""/>
        <dsp:cNvSpPr/>
      </dsp:nvSpPr>
      <dsp:spPr>
        <a:xfrm>
          <a:off x="1995696" y="1619486"/>
          <a:ext cx="2767012" cy="2767012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3200" b="0" kern="0" smtClean="0">
              <a:latin typeface="Calibri" pitchFamily="34" charset="0"/>
              <a:ea typeface="MS PGothic" charset="0"/>
              <a:cs typeface="Calibri" pitchFamily="34" charset="0"/>
            </a:rPr>
            <a:t>Mobile</a:t>
          </a:r>
          <a:endParaRPr lang="en-GB" sz="3200" b="0" kern="0" dirty="0" smtClean="0">
            <a:latin typeface="Calibri" pitchFamily="34" charset="0"/>
            <a:ea typeface="MS PGothic" charset="0"/>
            <a:cs typeface="Calibri" pitchFamily="34" charset="0"/>
          </a:endParaRPr>
        </a:p>
      </dsp:txBody>
      <dsp:txXfrm>
        <a:off x="2841941" y="2334297"/>
        <a:ext cx="1660207" cy="1521856"/>
      </dsp:txXfrm>
    </dsp:sp>
    <dsp:sp modelId="{EFF83324-6203-4C50-8081-327FF0306E03}">
      <dsp:nvSpPr>
        <dsp:cNvPr id="0" name=""/>
        <dsp:cNvSpPr/>
      </dsp:nvSpPr>
      <dsp:spPr>
        <a:xfrm>
          <a:off x="251602" y="1557200"/>
          <a:ext cx="2767012" cy="2767012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3200" b="0" kern="0" smtClean="0">
              <a:latin typeface="Calibri" pitchFamily="34" charset="0"/>
              <a:ea typeface="MS PGothic" charset="0"/>
              <a:cs typeface="Calibri" pitchFamily="34" charset="0"/>
            </a:rPr>
            <a:t>Local</a:t>
          </a:r>
          <a:endParaRPr lang="en-GB" sz="3200" b="0" kern="0" dirty="0" smtClean="0">
            <a:latin typeface="Calibri" pitchFamily="34" charset="0"/>
            <a:ea typeface="MS PGothic" charset="0"/>
            <a:cs typeface="Calibri" pitchFamily="34" charset="0"/>
          </a:endParaRPr>
        </a:p>
      </dsp:txBody>
      <dsp:txXfrm>
        <a:off x="512162" y="2272012"/>
        <a:ext cx="1660207" cy="15218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170BA7-F6C1-4CF3-80B6-DB5A9AB97075}">
      <dsp:nvSpPr>
        <dsp:cNvPr id="0" name=""/>
        <dsp:cNvSpPr/>
      </dsp:nvSpPr>
      <dsp:spPr>
        <a:xfrm>
          <a:off x="2054970" y="2228"/>
          <a:ext cx="1074635" cy="1074635"/>
        </a:xfrm>
        <a:prstGeom prst="ellipse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000" b="1" kern="1200" dirty="0" smtClean="0"/>
            <a:t>Dreaming</a:t>
          </a:r>
          <a:endParaRPr lang="en-GB" sz="1000" b="1" kern="1200" dirty="0"/>
        </a:p>
      </dsp:txBody>
      <dsp:txXfrm>
        <a:off x="2212347" y="159605"/>
        <a:ext cx="759881" cy="759881"/>
      </dsp:txXfrm>
    </dsp:sp>
    <dsp:sp modelId="{3BFC0EB4-5BD5-4A66-8BD1-E6123C31B22F}">
      <dsp:nvSpPr>
        <dsp:cNvPr id="0" name=""/>
        <dsp:cNvSpPr/>
      </dsp:nvSpPr>
      <dsp:spPr>
        <a:xfrm rot="1542857">
          <a:off x="3168905" y="704536"/>
          <a:ext cx="285112" cy="36268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b="1" kern="1200"/>
        </a:p>
      </dsp:txBody>
      <dsp:txXfrm>
        <a:off x="3173140" y="758518"/>
        <a:ext cx="199578" cy="217613"/>
      </dsp:txXfrm>
    </dsp:sp>
    <dsp:sp modelId="{B4F13507-4794-4865-82B4-16178B511F46}">
      <dsp:nvSpPr>
        <dsp:cNvPr id="0" name=""/>
        <dsp:cNvSpPr/>
      </dsp:nvSpPr>
      <dsp:spPr>
        <a:xfrm>
          <a:off x="3507858" y="701902"/>
          <a:ext cx="1074635" cy="1074635"/>
        </a:xfrm>
        <a:prstGeom prst="ellipse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000" b="1" kern="1200" dirty="0" smtClean="0"/>
            <a:t>Planning</a:t>
          </a:r>
          <a:endParaRPr lang="en-GB" sz="1000" b="1" kern="1200" dirty="0"/>
        </a:p>
      </dsp:txBody>
      <dsp:txXfrm>
        <a:off x="3665235" y="859279"/>
        <a:ext cx="759881" cy="759881"/>
      </dsp:txXfrm>
    </dsp:sp>
    <dsp:sp modelId="{D9400689-F89B-4826-A5FF-02B6337FB404}">
      <dsp:nvSpPr>
        <dsp:cNvPr id="0" name=""/>
        <dsp:cNvSpPr/>
      </dsp:nvSpPr>
      <dsp:spPr>
        <a:xfrm rot="4628571">
          <a:off x="4080240" y="1836084"/>
          <a:ext cx="285112" cy="36268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b="1" kern="1200">
            <a:solidFill>
              <a:srgbClr val="162E6A"/>
            </a:solidFill>
          </a:endParaRPr>
        </a:p>
      </dsp:txBody>
      <dsp:txXfrm>
        <a:off x="4113490" y="1866927"/>
        <a:ext cx="199578" cy="217613"/>
      </dsp:txXfrm>
    </dsp:sp>
    <dsp:sp modelId="{9E7AE4E9-0741-46BA-95D3-BC70C49C9996}">
      <dsp:nvSpPr>
        <dsp:cNvPr id="0" name=""/>
        <dsp:cNvSpPr/>
      </dsp:nvSpPr>
      <dsp:spPr>
        <a:xfrm>
          <a:off x="3866691" y="2274054"/>
          <a:ext cx="1074635" cy="1074635"/>
        </a:xfrm>
        <a:prstGeom prst="ellipse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000" b="1" kern="1200" dirty="0" smtClean="0"/>
            <a:t>Booking</a:t>
          </a:r>
          <a:endParaRPr lang="en-GB" sz="1000" b="1" kern="1200" dirty="0"/>
        </a:p>
      </dsp:txBody>
      <dsp:txXfrm>
        <a:off x="4024068" y="2431431"/>
        <a:ext cx="759881" cy="759881"/>
      </dsp:txXfrm>
    </dsp:sp>
    <dsp:sp modelId="{B0B9CFB6-764E-4131-82CC-FCFBA6957A86}">
      <dsp:nvSpPr>
        <dsp:cNvPr id="0" name=""/>
        <dsp:cNvSpPr/>
      </dsp:nvSpPr>
      <dsp:spPr>
        <a:xfrm rot="7714286">
          <a:off x="3763769" y="3254103"/>
          <a:ext cx="285112" cy="36268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b="1" kern="1200"/>
        </a:p>
      </dsp:txBody>
      <dsp:txXfrm rot="10800000">
        <a:off x="3833201" y="3293204"/>
        <a:ext cx="199578" cy="217613"/>
      </dsp:txXfrm>
    </dsp:sp>
    <dsp:sp modelId="{69B30678-8043-44BC-AAFF-BDE9486E2383}">
      <dsp:nvSpPr>
        <dsp:cNvPr id="0" name=""/>
        <dsp:cNvSpPr/>
      </dsp:nvSpPr>
      <dsp:spPr>
        <a:xfrm>
          <a:off x="2861262" y="3534823"/>
          <a:ext cx="1074635" cy="1074635"/>
        </a:xfrm>
        <a:prstGeom prst="ellipse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000" b="1" kern="1200" dirty="0" smtClean="0"/>
            <a:t>Anticipating</a:t>
          </a:r>
          <a:endParaRPr lang="en-GB" sz="1000" b="1" kern="1200" dirty="0"/>
        </a:p>
      </dsp:txBody>
      <dsp:txXfrm>
        <a:off x="3018639" y="3692200"/>
        <a:ext cx="759881" cy="759881"/>
      </dsp:txXfrm>
    </dsp:sp>
    <dsp:sp modelId="{18B24841-19E0-486B-84A4-0A2C13501F73}">
      <dsp:nvSpPr>
        <dsp:cNvPr id="0" name=""/>
        <dsp:cNvSpPr/>
      </dsp:nvSpPr>
      <dsp:spPr>
        <a:xfrm rot="10800000">
          <a:off x="2457800" y="3890796"/>
          <a:ext cx="285112" cy="36268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b="1" kern="1200"/>
        </a:p>
      </dsp:txBody>
      <dsp:txXfrm rot="10800000">
        <a:off x="2543334" y="3963334"/>
        <a:ext cx="199578" cy="217613"/>
      </dsp:txXfrm>
    </dsp:sp>
    <dsp:sp modelId="{D1BB3EA4-3A8C-4681-8CB7-68C6395D14EA}">
      <dsp:nvSpPr>
        <dsp:cNvPr id="0" name=""/>
        <dsp:cNvSpPr/>
      </dsp:nvSpPr>
      <dsp:spPr>
        <a:xfrm>
          <a:off x="1248678" y="3534823"/>
          <a:ext cx="1074635" cy="1074635"/>
        </a:xfrm>
        <a:prstGeom prst="ellipse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000" b="1" kern="1200" dirty="0" smtClean="0"/>
            <a:t>Travel</a:t>
          </a:r>
          <a:endParaRPr lang="en-GB" sz="1000" b="1" kern="1200" dirty="0"/>
        </a:p>
      </dsp:txBody>
      <dsp:txXfrm>
        <a:off x="1406055" y="3692200"/>
        <a:ext cx="759881" cy="759881"/>
      </dsp:txXfrm>
    </dsp:sp>
    <dsp:sp modelId="{5A5BA8D0-11BD-4C9B-8A11-42783C5AD538}">
      <dsp:nvSpPr>
        <dsp:cNvPr id="0" name=""/>
        <dsp:cNvSpPr/>
      </dsp:nvSpPr>
      <dsp:spPr>
        <a:xfrm rot="13885714">
          <a:off x="1145756" y="3266720"/>
          <a:ext cx="285112" cy="36268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b="1" kern="1200"/>
        </a:p>
      </dsp:txBody>
      <dsp:txXfrm rot="10800000">
        <a:off x="1215188" y="3372695"/>
        <a:ext cx="199578" cy="217613"/>
      </dsp:txXfrm>
    </dsp:sp>
    <dsp:sp modelId="{B80A3885-69F2-4351-87A6-60F9422B50F5}">
      <dsp:nvSpPr>
        <dsp:cNvPr id="0" name=""/>
        <dsp:cNvSpPr/>
      </dsp:nvSpPr>
      <dsp:spPr>
        <a:xfrm>
          <a:off x="243249" y="2274054"/>
          <a:ext cx="1074635" cy="1074635"/>
        </a:xfrm>
        <a:prstGeom prst="ellipse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000" b="1" kern="1200" dirty="0" smtClean="0"/>
            <a:t>Destination</a:t>
          </a:r>
          <a:endParaRPr lang="en-GB" sz="1000" b="1" kern="1200" dirty="0"/>
        </a:p>
      </dsp:txBody>
      <dsp:txXfrm>
        <a:off x="400626" y="2431431"/>
        <a:ext cx="759881" cy="759881"/>
      </dsp:txXfrm>
    </dsp:sp>
    <dsp:sp modelId="{5ECAD425-523F-4DAA-8EB4-C05864F04850}">
      <dsp:nvSpPr>
        <dsp:cNvPr id="0" name=""/>
        <dsp:cNvSpPr/>
      </dsp:nvSpPr>
      <dsp:spPr>
        <a:xfrm rot="16971429">
          <a:off x="815631" y="1851818"/>
          <a:ext cx="285112" cy="36268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b="1" kern="1200"/>
        </a:p>
      </dsp:txBody>
      <dsp:txXfrm>
        <a:off x="848881" y="1966051"/>
        <a:ext cx="199578" cy="217613"/>
      </dsp:txXfrm>
    </dsp:sp>
    <dsp:sp modelId="{7156B8C7-1879-4267-88FA-35650CAF99B4}">
      <dsp:nvSpPr>
        <dsp:cNvPr id="0" name=""/>
        <dsp:cNvSpPr/>
      </dsp:nvSpPr>
      <dsp:spPr>
        <a:xfrm>
          <a:off x="602082" y="701902"/>
          <a:ext cx="1074635" cy="1074635"/>
        </a:xfrm>
        <a:prstGeom prst="ellipse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000" b="1" kern="1200" dirty="0" smtClean="0"/>
            <a:t>Sharing</a:t>
          </a:r>
          <a:endParaRPr lang="en-GB" sz="1000" b="1" kern="1200" dirty="0"/>
        </a:p>
      </dsp:txBody>
      <dsp:txXfrm>
        <a:off x="759459" y="859279"/>
        <a:ext cx="759881" cy="759881"/>
      </dsp:txXfrm>
    </dsp:sp>
    <dsp:sp modelId="{E6CC7FDC-BB11-437D-BEDC-52C9E3A805D9}">
      <dsp:nvSpPr>
        <dsp:cNvPr id="0" name=""/>
        <dsp:cNvSpPr/>
      </dsp:nvSpPr>
      <dsp:spPr>
        <a:xfrm rot="20057143">
          <a:off x="1716017" y="711539"/>
          <a:ext cx="285112" cy="36268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b="1" kern="1200"/>
        </a:p>
      </dsp:txBody>
      <dsp:txXfrm>
        <a:off x="1720252" y="802633"/>
        <a:ext cx="199578" cy="2176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Myriad Pro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895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1A0BC72-9428-42EE-B759-7E5E9BFC0597}" type="datetimeFigureOut">
              <a:rPr lang="en-GB"/>
              <a:pPr/>
              <a:t>24/11/2014</a:t>
            </a:fld>
            <a:endParaRPr lang="en-GB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250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Myriad Pro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95250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086D1D2-5EF9-49C2-92CE-98DBDF92DE2A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5965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>
                <a:solidFill>
                  <a:schemeClr val="tx1"/>
                </a:solidFill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5000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8A93CBE5-2C7D-464B-BD30-B513F3992081}" type="datetimeFigureOut">
              <a:rPr lang="en-US"/>
              <a:pPr/>
              <a:t>11/24/2014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50888"/>
            <a:ext cx="5003800" cy="3752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IE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52975"/>
            <a:ext cx="5435600" cy="45037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IE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05950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>
                <a:solidFill>
                  <a:schemeClr val="tx1"/>
                </a:solidFill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100" y="9505950"/>
            <a:ext cx="2944813" cy="5000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BE5839FD-F1F4-4663-B9DC-E7E427A362D0}" type="slidenum">
              <a:rPr lang="en-IE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499807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charset="0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charset="0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charset="0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charset="0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charset="0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E" sz="1600" dirty="0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A4A911A-7718-4CD5-818F-5D59D05A4CE3}" type="slidenum">
              <a:rPr lang="en-US" smtClean="0"/>
              <a:pPr/>
              <a:t>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E" sz="1600" dirty="0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A4A911A-7718-4CD5-818F-5D59D05A4CE3}" type="slidenum">
              <a:rPr lang="en-US" smtClean="0"/>
              <a:pPr/>
              <a:t>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E" sz="1600" dirty="0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A4A911A-7718-4CD5-818F-5D59D05A4CE3}" type="slidenum">
              <a:rPr lang="en-US" smtClean="0"/>
              <a:pPr/>
              <a:t>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E" sz="1600" dirty="0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A4A911A-7718-4CD5-818F-5D59D05A4CE3}" type="slidenum">
              <a:rPr lang="en-US" smtClean="0"/>
              <a:pPr/>
              <a:t>9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1038" y="4752975"/>
            <a:ext cx="5432425" cy="4503738"/>
          </a:xfrm>
          <a:noFill/>
        </p:spPr>
        <p:txBody>
          <a:bodyPr lIns="92911" tIns="46456" rIns="92911" bIns="46456"/>
          <a:lstStyle/>
          <a:p>
            <a:pPr eaLnBrk="1" hangingPunct="1">
              <a:spcBef>
                <a:spcPct val="0"/>
              </a:spcBef>
            </a:pPr>
            <a:endParaRPr lang="en-AU" smtClean="0">
              <a:ea typeface="MS PGothic" pitchFamily="34" charset="-128"/>
            </a:endParaRPr>
          </a:p>
        </p:txBody>
      </p:sp>
      <p:sp>
        <p:nvSpPr>
          <p:cNvPr id="47107" name="Header Placeholder 4"/>
          <p:cNvSpPr txBox="1">
            <a:spLocks noGrp="1"/>
          </p:cNvSpPr>
          <p:nvPr/>
        </p:nvSpPr>
        <p:spPr bwMode="auto">
          <a:xfrm>
            <a:off x="0" y="0"/>
            <a:ext cx="294481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911" tIns="46456" rIns="92911" bIns="46456"/>
          <a:lstStyle/>
          <a:p>
            <a:pPr defTabSz="923925"/>
            <a:endParaRPr lang="en-AU" sz="1200" b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791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nap-Inner-Slid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166" y="0"/>
            <a:ext cx="913766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E" dirty="0"/>
          </a:p>
        </p:txBody>
      </p:sp>
      <p:pic>
        <p:nvPicPr>
          <p:cNvPr id="5" name="Picture 9" descr="FáilteIreland_Logo_RGB_512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6309320"/>
            <a:ext cx="1583581" cy="33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nap-Inner-Slide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166" y="0"/>
            <a:ext cx="913766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685800" y="1484784"/>
            <a:ext cx="7772400" cy="4611216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E" dirty="0"/>
          </a:p>
        </p:txBody>
      </p:sp>
      <p:pic>
        <p:nvPicPr>
          <p:cNvPr id="5" name="Picture 9" descr="FáilteIreland_Logo_RGB_512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6309320"/>
            <a:ext cx="1583581" cy="33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8864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84784"/>
            <a:ext cx="7772400" cy="461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en-GB" sz="4400" b="1" smtClean="0">
          <a:solidFill>
            <a:srgbClr val="3F9CB0"/>
          </a:solidFill>
          <a:latin typeface="Calibri" pitchFamily="34" charset="0"/>
          <a:ea typeface="MS PGothic" charset="0"/>
          <a:cs typeface="Calibri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charset="0"/>
          <a:cs typeface="MS PGothic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charset="0"/>
          <a:cs typeface="MS PGothic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charset="0"/>
          <a:cs typeface="MS PGothic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charset="0"/>
          <a:cs typeface="MS PGothic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lang="en-GB" sz="3200" smtClean="0">
          <a:solidFill>
            <a:srgbClr val="071D49"/>
          </a:solidFill>
          <a:latin typeface="Calibri" pitchFamily="34" charset="0"/>
          <a:ea typeface="MS PGothic" charset="0"/>
          <a:cs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lang="en-GB" sz="2800" smtClean="0">
          <a:solidFill>
            <a:srgbClr val="071D49"/>
          </a:solidFill>
          <a:latin typeface="Calibri" pitchFamily="34" charset="0"/>
          <a:ea typeface="MS PGothic" charset="0"/>
          <a:cs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lang="en-GB" sz="2400" smtClean="0">
          <a:solidFill>
            <a:srgbClr val="071D49"/>
          </a:solidFill>
          <a:latin typeface="Calibri" pitchFamily="34" charset="0"/>
          <a:ea typeface="MS PGothic" charset="0"/>
          <a:cs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lang="en-GB" sz="2000" smtClean="0">
          <a:solidFill>
            <a:srgbClr val="071D49"/>
          </a:solidFill>
          <a:latin typeface="Calibri" pitchFamily="34" charset="0"/>
          <a:ea typeface="MS PGothic" charset="0"/>
          <a:cs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lang="en-GB" sz="1800" smtClean="0">
          <a:solidFill>
            <a:srgbClr val="071D49"/>
          </a:solidFill>
          <a:latin typeface="Calibri" pitchFamily="34" charset="0"/>
          <a:ea typeface="MS PGothic" charset="0"/>
          <a:cs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eg"/><Relationship Id="rId11" Type="http://schemas.openxmlformats.org/officeDocument/2006/relationships/image" Target="../media/image2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ap-Title-Sli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66" y="0"/>
            <a:ext cx="9137668" cy="68580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788024" y="3717032"/>
            <a:ext cx="410445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IE" sz="3200" dirty="0" smtClean="0">
                <a:solidFill>
                  <a:srgbClr val="FFC000"/>
                </a:solidFill>
              </a:rPr>
              <a:t>Tourism In A </a:t>
            </a:r>
            <a:br>
              <a:rPr lang="en-IE" sz="3200" dirty="0" smtClean="0">
                <a:solidFill>
                  <a:srgbClr val="FFC000"/>
                </a:solidFill>
              </a:rPr>
            </a:br>
            <a:r>
              <a:rPr lang="en-IE" sz="3200" dirty="0" err="1" smtClean="0">
                <a:solidFill>
                  <a:srgbClr val="FFC000"/>
                </a:solidFill>
              </a:rPr>
              <a:t>SoLoMo</a:t>
            </a:r>
            <a:r>
              <a:rPr lang="en-IE" sz="3200" dirty="0" smtClean="0">
                <a:solidFill>
                  <a:srgbClr val="FFC000"/>
                </a:solidFill>
              </a:rPr>
              <a:t> World</a:t>
            </a:r>
            <a:endParaRPr lang="en-IE" sz="3200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339752" y="4005064"/>
            <a:ext cx="18002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IE" sz="1400" dirty="0" smtClean="0"/>
              <a:t>Digital Conference</a:t>
            </a:r>
            <a:endParaRPr lang="en-IE" sz="1400" dirty="0"/>
          </a:p>
        </p:txBody>
      </p:sp>
      <p:pic>
        <p:nvPicPr>
          <p:cNvPr id="7" name="Picture 9" descr="FáilteIreland_Logo_RGB_51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5949280"/>
            <a:ext cx="2879725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1"/>
          <p:cNvSpPr txBox="1">
            <a:spLocks/>
          </p:cNvSpPr>
          <p:nvPr/>
        </p:nvSpPr>
        <p:spPr>
          <a:xfrm>
            <a:off x="457200" y="4005064"/>
            <a:ext cx="8229600" cy="1800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en-IE" sz="3200" dirty="0" smtClean="0">
                <a:solidFill>
                  <a:srgbClr val="162E6A"/>
                </a:solidFill>
                <a:latin typeface="Avenir LT Std 55 Roman" pitchFamily="34" charset="0"/>
              </a:rPr>
              <a:t>43% of all Google Searches Are Local</a:t>
            </a:r>
          </a:p>
          <a:p>
            <a:pPr marL="342900" indent="-342900" algn="ctr">
              <a:spcBef>
                <a:spcPct val="20000"/>
              </a:spcBef>
            </a:pPr>
            <a:endParaRPr lang="en-IE" sz="3200" dirty="0" smtClean="0">
              <a:solidFill>
                <a:srgbClr val="162E6A"/>
              </a:solidFill>
              <a:latin typeface="Avenir LT Std 55 Roman" pitchFamily="34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IE" sz="3200" dirty="0" smtClean="0">
                <a:solidFill>
                  <a:srgbClr val="162E6A"/>
                </a:solidFill>
                <a:latin typeface="Avenir LT Std 55 Roman" pitchFamily="34" charset="0"/>
              </a:rPr>
              <a:t>Local Searches Drive Higher Engagement Throughout The Purchase Process</a:t>
            </a:r>
          </a:p>
          <a:p>
            <a:pPr marL="342900" indent="-342900" algn="ctr">
              <a:spcBef>
                <a:spcPct val="20000"/>
              </a:spcBef>
            </a:pPr>
            <a:endParaRPr lang="en-IE" sz="3200" dirty="0" smtClean="0">
              <a:solidFill>
                <a:srgbClr val="162E6A"/>
              </a:solidFill>
              <a:latin typeface="Avenir LT Std 55 Roman" pitchFamily="34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IE" sz="3200" dirty="0" smtClean="0">
                <a:solidFill>
                  <a:srgbClr val="162E6A"/>
                </a:solidFill>
                <a:latin typeface="Avenir LT Std 55 Roman" pitchFamily="34" charset="0"/>
              </a:rPr>
              <a:t>It’s no longer just “last mile” engagement!</a:t>
            </a: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0" y="5816297"/>
            <a:ext cx="88924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200" b="1" dirty="0">
                <a:solidFill>
                  <a:srgbClr val="162E6A"/>
                </a:solidFill>
              </a:rPr>
              <a:t>Source: </a:t>
            </a:r>
            <a:r>
              <a:rPr lang="en-GB" sz="1200" dirty="0" smtClean="0">
                <a:solidFill>
                  <a:srgbClr val="162E6A"/>
                </a:solidFill>
              </a:rPr>
              <a:t>Google/</a:t>
            </a:r>
            <a:r>
              <a:rPr lang="en-GB" sz="1200" dirty="0" err="1" smtClean="0">
                <a:solidFill>
                  <a:srgbClr val="162E6A"/>
                </a:solidFill>
              </a:rPr>
              <a:t>Ipsos</a:t>
            </a:r>
            <a:r>
              <a:rPr lang="en-GB" sz="1200" dirty="0" smtClean="0">
                <a:solidFill>
                  <a:srgbClr val="162E6A"/>
                </a:solidFill>
              </a:rPr>
              <a:t>. </a:t>
            </a:r>
            <a:r>
              <a:rPr lang="en-GB" sz="1200" b="1" dirty="0" smtClean="0">
                <a:solidFill>
                  <a:srgbClr val="162E6A"/>
                </a:solidFill>
              </a:rPr>
              <a:t>May. 2014</a:t>
            </a:r>
            <a:endParaRPr lang="en-GB" sz="1200" b="1" dirty="0">
              <a:solidFill>
                <a:srgbClr val="162E6A"/>
              </a:solidFill>
            </a:endParaRPr>
          </a:p>
        </p:txBody>
      </p:sp>
      <p:sp>
        <p:nvSpPr>
          <p:cNvPr id="13" name="Title 2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72400" cy="1143000"/>
          </a:xfrm>
        </p:spPr>
        <p:txBody>
          <a:bodyPr/>
          <a:lstStyle/>
          <a:p>
            <a:r>
              <a:rPr lang="en-US" dirty="0" smtClean="0"/>
              <a:t>Why Are We Here?</a:t>
            </a:r>
            <a:endParaRPr lang="en-GB" dirty="0"/>
          </a:p>
        </p:txBody>
      </p:sp>
      <p:pic>
        <p:nvPicPr>
          <p:cNvPr id="73730" name="Picture 2" descr="Local search data IPS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40768"/>
            <a:ext cx="3413471" cy="2520280"/>
          </a:xfrm>
          <a:prstGeom prst="roundRect">
            <a:avLst>
              <a:gd name="adj" fmla="val 380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innerShdw blurRad="114300">
              <a:prstClr val="black"/>
            </a:innerShdw>
          </a:effectLst>
        </p:spPr>
      </p:pic>
      <p:pic>
        <p:nvPicPr>
          <p:cNvPr id="73732" name="Picture 4" descr="Local search data IPSO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340768"/>
            <a:ext cx="3484258" cy="2520280"/>
          </a:xfrm>
          <a:prstGeom prst="roundRect">
            <a:avLst>
              <a:gd name="adj" fmla="val 435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innerShdw blurRad="114300">
              <a:prstClr val="black"/>
            </a:innerShdw>
          </a:effectLst>
        </p:spPr>
      </p:pic>
      <p:sp>
        <p:nvSpPr>
          <p:cNvPr id="7" name="Rounded Rectangle 6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esktop-vs-Mobile-search-traffic-by-time-of-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1340768"/>
            <a:ext cx="4392488" cy="24625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innerShdw blurRad="114300">
              <a:prstClr val="black"/>
            </a:innerShdw>
          </a:effectLst>
        </p:spPr>
      </p:pic>
      <p:pic>
        <p:nvPicPr>
          <p:cNvPr id="5" name="Picture 4" descr="Desktop-vs-Mobile-Search-raffic-by-day-520x2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315" y="1340768"/>
            <a:ext cx="4392677" cy="2475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innerShdw blurRad="114300">
              <a:prstClr val="black"/>
            </a:innerShdw>
          </a:effectLst>
        </p:spPr>
      </p:pic>
      <p:sp>
        <p:nvSpPr>
          <p:cNvPr id="9" name="Content Placeholder 1"/>
          <p:cNvSpPr txBox="1">
            <a:spLocks/>
          </p:cNvSpPr>
          <p:nvPr/>
        </p:nvSpPr>
        <p:spPr>
          <a:xfrm>
            <a:off x="457200" y="3933056"/>
            <a:ext cx="8229600" cy="1728192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en-IE" sz="2600" b="1" dirty="0" smtClean="0">
                <a:solidFill>
                  <a:srgbClr val="FF0000"/>
                </a:solidFill>
                <a:latin typeface="Avenir LT Std 55 Roman" pitchFamily="34" charset="0"/>
              </a:rPr>
              <a:t>SHOCK NEWS!!!  SHOCK NEWS!!!  SHOCK NEWS!!!  SHOCK NEWS!!!</a:t>
            </a:r>
          </a:p>
          <a:p>
            <a:pPr marL="342900" indent="-342900" algn="ctr">
              <a:spcBef>
                <a:spcPct val="20000"/>
              </a:spcBef>
            </a:pPr>
            <a:endParaRPr lang="en-IE" sz="2000" dirty="0" smtClean="0">
              <a:solidFill>
                <a:srgbClr val="162E6A"/>
              </a:solidFill>
              <a:latin typeface="Avenir LT Std 55 Roman" pitchFamily="34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IE" sz="3200" dirty="0" smtClean="0">
                <a:solidFill>
                  <a:srgbClr val="162E6A"/>
                </a:solidFill>
                <a:latin typeface="Avenir LT Std 55 Roman" pitchFamily="34" charset="0"/>
              </a:rPr>
              <a:t>Mobile search accelerates at the weekends and in the evenings</a:t>
            </a:r>
          </a:p>
          <a:p>
            <a:pPr marL="342900" lvl="0" indent="-342900" algn="ctr">
              <a:spcBef>
                <a:spcPct val="20000"/>
              </a:spcBef>
            </a:pPr>
            <a:endParaRPr lang="en-IE" sz="1700" dirty="0" smtClean="0">
              <a:solidFill>
                <a:srgbClr val="162E6A"/>
              </a:solidFill>
              <a:latin typeface="Avenir LT Std 55 Roman" pitchFamily="34" charset="0"/>
            </a:endParaRPr>
          </a:p>
          <a:p>
            <a:pPr marL="342900" lvl="0" indent="-342900" algn="ctr">
              <a:spcBef>
                <a:spcPct val="20000"/>
              </a:spcBef>
            </a:pPr>
            <a:r>
              <a:rPr lang="en-IE" sz="3200" dirty="0" smtClean="0">
                <a:solidFill>
                  <a:srgbClr val="162E6A"/>
                </a:solidFill>
                <a:latin typeface="Avenir LT Std 55 Roman" pitchFamily="34" charset="0"/>
              </a:rPr>
              <a:t>People use their mobile devices to search when </a:t>
            </a:r>
            <a:br>
              <a:rPr lang="en-IE" sz="3200" dirty="0" smtClean="0">
                <a:solidFill>
                  <a:srgbClr val="162E6A"/>
                </a:solidFill>
                <a:latin typeface="Avenir LT Std 55 Roman" pitchFamily="34" charset="0"/>
              </a:rPr>
            </a:br>
            <a:r>
              <a:rPr lang="en-IE" sz="3200" dirty="0" smtClean="0">
                <a:solidFill>
                  <a:srgbClr val="162E6A"/>
                </a:solidFill>
                <a:latin typeface="Avenir LT Std 55 Roman" pitchFamily="34" charset="0"/>
              </a:rPr>
              <a:t>they are away from their PC!</a:t>
            </a: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0" y="5445224"/>
            <a:ext cx="88924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200" b="1" dirty="0">
                <a:solidFill>
                  <a:srgbClr val="162E6A"/>
                </a:solidFill>
              </a:rPr>
              <a:t>Source: Google. June. 2011</a:t>
            </a:r>
          </a:p>
          <a:p>
            <a:r>
              <a:rPr lang="en-GB" sz="1200" b="1" dirty="0">
                <a:solidFill>
                  <a:srgbClr val="162E6A"/>
                </a:solidFill>
              </a:rPr>
              <a:t>N.B. </a:t>
            </a:r>
            <a:r>
              <a:rPr lang="en-IE" sz="1200" b="1" dirty="0">
                <a:solidFill>
                  <a:srgbClr val="162E6A"/>
                </a:solidFill>
              </a:rPr>
              <a:t>the scales of the two lines are different and so volumes of searches are not proportional in this graph</a:t>
            </a:r>
            <a:r>
              <a:rPr lang="en-IE" sz="1200" b="1" dirty="0" smtClean="0">
                <a:solidFill>
                  <a:srgbClr val="162E6A"/>
                </a:solidFill>
              </a:rPr>
              <a:t>.</a:t>
            </a:r>
            <a:br>
              <a:rPr lang="en-IE" sz="1200" b="1" dirty="0" smtClean="0">
                <a:solidFill>
                  <a:srgbClr val="162E6A"/>
                </a:solidFill>
              </a:rPr>
            </a:br>
            <a:r>
              <a:rPr lang="en-IE" sz="1200" b="1" dirty="0" smtClean="0">
                <a:solidFill>
                  <a:srgbClr val="162E6A"/>
                </a:solidFill>
              </a:rPr>
              <a:t>They </a:t>
            </a:r>
            <a:r>
              <a:rPr lang="en-IE" sz="1200" b="1" dirty="0">
                <a:solidFill>
                  <a:srgbClr val="162E6A"/>
                </a:solidFill>
              </a:rPr>
              <a:t>are aligned simply to highlight the differing trends between them</a:t>
            </a:r>
          </a:p>
        </p:txBody>
      </p:sp>
      <p:sp>
        <p:nvSpPr>
          <p:cNvPr id="13" name="Title 2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72400" cy="1143000"/>
          </a:xfrm>
        </p:spPr>
        <p:txBody>
          <a:bodyPr/>
          <a:lstStyle/>
          <a:p>
            <a:r>
              <a:rPr lang="en-US" dirty="0" smtClean="0"/>
              <a:t>Why Are We Here?</a:t>
            </a:r>
            <a:endParaRPr lang="en-GB" dirty="0"/>
          </a:p>
        </p:txBody>
      </p:sp>
      <p:sp>
        <p:nvSpPr>
          <p:cNvPr id="7" name="Rounded Rectangle 6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i.marketingprofs.com/assets/images/daily-data-point/top-applications-via-smartphone-idc-facebo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5759" y="404664"/>
            <a:ext cx="4040737" cy="5616624"/>
          </a:xfrm>
          <a:prstGeom prst="rect">
            <a:avLst/>
          </a:prstGeom>
          <a:noFill/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08720"/>
            <a:ext cx="4474840" cy="5217443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IE" sz="4000" dirty="0" smtClean="0"/>
              <a:t>Main Drivers For Mobile Usage</a:t>
            </a:r>
            <a:endParaRPr lang="en-GB" sz="4000" dirty="0"/>
          </a:p>
        </p:txBody>
      </p:sp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251520" y="5805264"/>
            <a:ext cx="691276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200" b="1" dirty="0">
                <a:solidFill>
                  <a:srgbClr val="162E6A"/>
                </a:solidFill>
              </a:rPr>
              <a:t>Source: </a:t>
            </a:r>
            <a:r>
              <a:rPr lang="en-GB" sz="1200" b="1" dirty="0" smtClean="0">
                <a:solidFill>
                  <a:srgbClr val="162E6A"/>
                </a:solidFill>
              </a:rPr>
              <a:t>IDC March 2013</a:t>
            </a:r>
            <a:endParaRPr lang="en-GB" sz="1200" b="1" dirty="0">
              <a:solidFill>
                <a:srgbClr val="162E6A"/>
              </a:solidFill>
            </a:endParaRPr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685800" y="188640"/>
            <a:ext cx="5110336" cy="1143000"/>
          </a:xfrm>
        </p:spPr>
        <p:txBody>
          <a:bodyPr/>
          <a:lstStyle/>
          <a:p>
            <a:r>
              <a:rPr lang="en-US" dirty="0" smtClean="0"/>
              <a:t>Why Are We Here?</a:t>
            </a:r>
            <a:endParaRPr lang="en-GB" dirty="0"/>
          </a:p>
        </p:txBody>
      </p:sp>
      <p:sp>
        <p:nvSpPr>
          <p:cNvPr id="6" name="Rounded Rectangle 5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://media.virbcdn.com/files/resize_1024x1365/c8/FileItem-120638-Beware_logo_website_work.jpg"/>
          <p:cNvPicPr>
            <a:picLocks noChangeAspect="1" noChangeArrowheads="1"/>
          </p:cNvPicPr>
          <p:nvPr/>
        </p:nvPicPr>
        <p:blipFill>
          <a:blip r:embed="rId2" cstate="print"/>
          <a:srcRect l="14518" t="13202" r="13202" b="14166"/>
          <a:stretch>
            <a:fillRect/>
          </a:stretch>
        </p:blipFill>
        <p:spPr bwMode="auto">
          <a:xfrm>
            <a:off x="0" y="0"/>
            <a:ext cx="9144000" cy="6093296"/>
          </a:xfrm>
          <a:prstGeom prst="rect">
            <a:avLst/>
          </a:prstGeom>
          <a:noFill/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ounded Rectangle 4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lh4.googleusercontent.com/DQPupAidKLGgiuupAK9uwyqWT7hi-glNbcGCoD3p8Xejvn4CKyBB68gcnvHJ--CYjVyxSg4KfqoKcErJEFnkJt0NWK1jSOz3jfsm306TCt1RtFQKM7T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4658" y="275249"/>
            <a:ext cx="6007755" cy="372981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3886200" cy="5472608"/>
          </a:xfrm>
        </p:spPr>
        <p:txBody>
          <a:bodyPr/>
          <a:lstStyle/>
          <a:p>
            <a:pPr>
              <a:spcBef>
                <a:spcPct val="20000"/>
              </a:spcBef>
              <a:spcAft>
                <a:spcPts val="1200"/>
              </a:spcAft>
            </a:pPr>
            <a:r>
              <a:rPr lang="en-IE" sz="3200" b="0" dirty="0" smtClean="0">
                <a:solidFill>
                  <a:srgbClr val="071D49"/>
                </a:solidFill>
              </a:rPr>
              <a:t>Mobile Visitors </a:t>
            </a:r>
            <a:br>
              <a:rPr lang="en-IE" sz="3200" b="0" dirty="0" smtClean="0">
                <a:solidFill>
                  <a:srgbClr val="071D49"/>
                </a:solidFill>
              </a:rPr>
            </a:br>
            <a:r>
              <a:rPr lang="en-IE" sz="3200" b="0" dirty="0" smtClean="0">
                <a:solidFill>
                  <a:srgbClr val="071D49"/>
                </a:solidFill>
              </a:rPr>
              <a:t>Have High</a:t>
            </a:r>
            <a:br>
              <a:rPr lang="en-IE" sz="3200" b="0" dirty="0" smtClean="0">
                <a:solidFill>
                  <a:srgbClr val="071D49"/>
                </a:solidFill>
              </a:rPr>
            </a:br>
            <a:r>
              <a:rPr lang="en-IE" sz="3200" b="0" dirty="0" smtClean="0">
                <a:solidFill>
                  <a:srgbClr val="071D49"/>
                </a:solidFill>
              </a:rPr>
              <a:t>Expectations</a:t>
            </a:r>
            <a:endParaRPr lang="en-GB" sz="3200" b="0" dirty="0">
              <a:solidFill>
                <a:srgbClr val="071D4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84887" y="3645024"/>
            <a:ext cx="3057525" cy="2448272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IE" sz="2400" dirty="0" smtClean="0">
                <a:solidFill>
                  <a:srgbClr val="162E6A"/>
                </a:solidFill>
              </a:rPr>
              <a:t>No Mobile Website</a:t>
            </a:r>
          </a:p>
          <a:p>
            <a:pPr marL="0" indent="0" algn="ctr">
              <a:buNone/>
            </a:pPr>
            <a:r>
              <a:rPr lang="en-IE" sz="2400" dirty="0" smtClean="0">
                <a:solidFill>
                  <a:srgbClr val="162E6A"/>
                </a:solidFill>
              </a:rPr>
              <a:t>=</a:t>
            </a:r>
          </a:p>
          <a:p>
            <a:pPr marL="0" indent="0" algn="ctr">
              <a:buNone/>
            </a:pPr>
            <a:r>
              <a:rPr lang="en-IE" sz="2400" dirty="0" smtClean="0">
                <a:solidFill>
                  <a:srgbClr val="FF0000"/>
                </a:solidFill>
              </a:rPr>
              <a:t>Bad Customer Service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805264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 smtClean="0">
                <a:solidFill>
                  <a:srgbClr val="162E6A"/>
                </a:solidFill>
              </a:rPr>
              <a:t>Source: Google. Sept. 2012</a:t>
            </a:r>
            <a:endParaRPr lang="en-IE" sz="1200" b="1" dirty="0">
              <a:solidFill>
                <a:srgbClr val="162E6A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132139" y="3645024"/>
            <a:ext cx="2952750" cy="2448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62E6A"/>
                </a:solidFill>
                <a:effectLst/>
                <a:uLnTx/>
                <a:uFillTx/>
                <a:latin typeface="Avenir LT Std 55 Roman" pitchFamily="34" charset="0"/>
                <a:ea typeface="+mn-ea"/>
                <a:cs typeface="+mn-cs"/>
              </a:rPr>
              <a:t>30% / 61%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62E6A"/>
                </a:solidFill>
                <a:effectLst/>
                <a:uLnTx/>
                <a:uFillTx/>
                <a:latin typeface="Avenir LT Std 55 Roman" pitchFamily="34" charset="0"/>
                <a:ea typeface="+mn-ea"/>
                <a:cs typeface="+mn-cs"/>
              </a:rPr>
              <a:t>=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venir LT Std 55 Roman" pitchFamily="34" charset="0"/>
                <a:ea typeface="+mn-ea"/>
                <a:cs typeface="+mn-cs"/>
              </a:rPr>
              <a:t>18% Of All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venir LT Std 55 Roman" pitchFamily="34" charset="0"/>
                <a:ea typeface="+mn-ea"/>
                <a:cs typeface="+mn-cs"/>
              </a:rPr>
              <a:t>Visitors</a:t>
            </a:r>
          </a:p>
        </p:txBody>
      </p:sp>
      <p:sp>
        <p:nvSpPr>
          <p:cNvPr id="7" name="Title 2"/>
          <p:cNvSpPr txBox="1">
            <a:spLocks/>
          </p:cNvSpPr>
          <p:nvPr/>
        </p:nvSpPr>
        <p:spPr bwMode="auto">
          <a:xfrm>
            <a:off x="685800" y="188640"/>
            <a:ext cx="280608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smtClean="0">
                <a:ln>
                  <a:noFill/>
                </a:ln>
                <a:solidFill>
                  <a:srgbClr val="3F9CB0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Why Are We Here?</a:t>
            </a:r>
            <a:endParaRPr kumimoji="0" lang="en-GB" sz="4400" b="1" i="0" u="none" strike="noStrike" kern="0" cap="none" spc="0" normalizeH="0" baseline="0" noProof="0" dirty="0">
              <a:ln>
                <a:noFill/>
              </a:ln>
              <a:solidFill>
                <a:srgbClr val="3F9CB0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ravelreportmx.com/wp-content/uploads/2014/04/in-a-smartphone-and-tablet-pc-m-300x183-now-i-know-why-android-rocks-1806x1107.jpg"/>
          <p:cNvPicPr>
            <a:picLocks noChangeAspect="1" noChangeArrowheads="1"/>
          </p:cNvPicPr>
          <p:nvPr/>
        </p:nvPicPr>
        <p:blipFill>
          <a:blip r:embed="rId2" cstate="print"/>
          <a:srcRect l="14475" t="13223" r="29270" b="25620"/>
          <a:stretch>
            <a:fillRect/>
          </a:stretch>
        </p:blipFill>
        <p:spPr bwMode="auto">
          <a:xfrm>
            <a:off x="0" y="0"/>
            <a:ext cx="9144000" cy="609329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56792"/>
            <a:ext cx="9144000" cy="3672408"/>
          </a:xfrm>
          <a:solidFill>
            <a:schemeClr val="bg1">
              <a:alpha val="49000"/>
            </a:schemeClr>
          </a:solidFill>
        </p:spPr>
        <p:txBody>
          <a:bodyPr/>
          <a:lstStyle/>
          <a:p>
            <a:pPr algn="ctr"/>
            <a: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</a:t>
            </a:r>
            <a:b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Mobile Marketing?</a:t>
            </a:r>
            <a:endParaRPr lang="en-GB" sz="7200" dirty="0">
              <a:solidFill>
                <a:srgbClr val="162E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travelreportmx.com/wp-content/uploads/2014/04/in-a-smartphone-and-tablet-pc-m-300x183-now-i-know-why-android-rocks-1806x11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916832"/>
            <a:ext cx="5336203" cy="3270861"/>
          </a:xfrm>
          <a:prstGeom prst="rect">
            <a:avLst/>
          </a:prstGeom>
          <a:noFill/>
        </p:spPr>
      </p:pic>
      <p:sp>
        <p:nvSpPr>
          <p:cNvPr id="7" name="Rounded Rectangular Callout 6"/>
          <p:cNvSpPr/>
          <p:nvPr/>
        </p:nvSpPr>
        <p:spPr>
          <a:xfrm>
            <a:off x="467544" y="0"/>
            <a:ext cx="2232248" cy="1296144"/>
          </a:xfrm>
          <a:prstGeom prst="wedgeRoundRectCallout">
            <a:avLst>
              <a:gd name="adj1" fmla="val 47675"/>
              <a:gd name="adj2" fmla="val 122101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67544" y="0"/>
            <a:ext cx="2232248" cy="1296144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dirty="0" smtClean="0"/>
              <a:t>Responsive Design</a:t>
            </a:r>
            <a:endParaRPr lang="en-GB" dirty="0"/>
          </a:p>
        </p:txBody>
      </p:sp>
      <p:sp>
        <p:nvSpPr>
          <p:cNvPr id="9" name="Rounded Rectangular Callout 8"/>
          <p:cNvSpPr/>
          <p:nvPr/>
        </p:nvSpPr>
        <p:spPr>
          <a:xfrm rot="10800000">
            <a:off x="179512" y="4869160"/>
            <a:ext cx="2232248" cy="1296144"/>
          </a:xfrm>
          <a:prstGeom prst="wedgeRoundRectCallout">
            <a:avLst>
              <a:gd name="adj1" fmla="val -41314"/>
              <a:gd name="adj2" fmla="val 81962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107504" y="4869160"/>
            <a:ext cx="230425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Mobile First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071D49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5436096" y="0"/>
            <a:ext cx="2232248" cy="1296144"/>
          </a:xfrm>
          <a:prstGeom prst="wedgeRoundRectCallout">
            <a:avLst>
              <a:gd name="adj1" fmla="val -41314"/>
              <a:gd name="adj2" fmla="val 107505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5364088" y="0"/>
            <a:ext cx="230425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Apps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071D49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 rot="10800000">
            <a:off x="0" y="3068960"/>
            <a:ext cx="2232248" cy="1296144"/>
          </a:xfrm>
          <a:prstGeom prst="wedgeRoundRectCallout">
            <a:avLst>
              <a:gd name="adj1" fmla="val -66033"/>
              <a:gd name="adj2" fmla="val -10481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0" y="3068960"/>
            <a:ext cx="219573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SMS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071D49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15" name="Rounded Rectangular Callout 14"/>
          <p:cNvSpPr/>
          <p:nvPr/>
        </p:nvSpPr>
        <p:spPr>
          <a:xfrm rot="10800000">
            <a:off x="2483768" y="4797152"/>
            <a:ext cx="2232248" cy="1296144"/>
          </a:xfrm>
          <a:prstGeom prst="wedgeRoundRectCallout">
            <a:avLst>
              <a:gd name="adj1" fmla="val -41314"/>
              <a:gd name="adj2" fmla="val 81962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2411760" y="4797152"/>
            <a:ext cx="230425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Mobile Ads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071D49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17" name="Rounded Rectangular Callout 16"/>
          <p:cNvSpPr/>
          <p:nvPr/>
        </p:nvSpPr>
        <p:spPr>
          <a:xfrm>
            <a:off x="2987824" y="0"/>
            <a:ext cx="2232248" cy="1296144"/>
          </a:xfrm>
          <a:prstGeom prst="wedgeRoundRectCallout">
            <a:avLst>
              <a:gd name="adj1" fmla="val -41315"/>
              <a:gd name="adj2" fmla="val 123317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2915816" y="0"/>
            <a:ext cx="230425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QR Codes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071D49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19" name="Rounded Rectangular Callout 18"/>
          <p:cNvSpPr/>
          <p:nvPr/>
        </p:nvSpPr>
        <p:spPr>
          <a:xfrm rot="10800000">
            <a:off x="7236296" y="4725144"/>
            <a:ext cx="1872208" cy="1296144"/>
          </a:xfrm>
          <a:prstGeom prst="wedgeRoundRectCallout">
            <a:avLst>
              <a:gd name="adj1" fmla="val 64815"/>
              <a:gd name="adj2" fmla="val 91693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 bwMode="auto">
          <a:xfrm>
            <a:off x="7236296" y="4725144"/>
            <a:ext cx="187220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Mobile Content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071D49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21" name="Rounded Rectangular Callout 20"/>
          <p:cNvSpPr/>
          <p:nvPr/>
        </p:nvSpPr>
        <p:spPr>
          <a:xfrm rot="10800000">
            <a:off x="0" y="1628800"/>
            <a:ext cx="2232248" cy="1296144"/>
          </a:xfrm>
          <a:prstGeom prst="wedgeRoundRectCallout">
            <a:avLst>
              <a:gd name="adj1" fmla="val -62502"/>
              <a:gd name="adj2" fmla="val -27510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Content Placeholder 2"/>
          <p:cNvSpPr txBox="1">
            <a:spLocks/>
          </p:cNvSpPr>
          <p:nvPr/>
        </p:nvSpPr>
        <p:spPr bwMode="auto">
          <a:xfrm>
            <a:off x="0" y="1628800"/>
            <a:ext cx="219573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Click-To-Call/Email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071D49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23" name="Rounded Rectangular Callout 22"/>
          <p:cNvSpPr/>
          <p:nvPr/>
        </p:nvSpPr>
        <p:spPr>
          <a:xfrm>
            <a:off x="6911752" y="1124744"/>
            <a:ext cx="2232248" cy="1296144"/>
          </a:xfrm>
          <a:prstGeom prst="wedgeRoundRectCallout">
            <a:avLst>
              <a:gd name="adj1" fmla="val -63208"/>
              <a:gd name="adj2" fmla="val 46687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ontent Placeholder 2"/>
          <p:cNvSpPr txBox="1">
            <a:spLocks/>
          </p:cNvSpPr>
          <p:nvPr/>
        </p:nvSpPr>
        <p:spPr bwMode="auto">
          <a:xfrm>
            <a:off x="6839744" y="1124744"/>
            <a:ext cx="230425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Places/</a:t>
            </a:r>
            <a:b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</a:b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Location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071D49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25" name="Rounded Rectangular Callout 24"/>
          <p:cNvSpPr/>
          <p:nvPr/>
        </p:nvSpPr>
        <p:spPr>
          <a:xfrm rot="10800000">
            <a:off x="4860032" y="4797151"/>
            <a:ext cx="2232248" cy="1296144"/>
          </a:xfrm>
          <a:prstGeom prst="wedgeRoundRectCallout">
            <a:avLst>
              <a:gd name="adj1" fmla="val -9532"/>
              <a:gd name="adj2" fmla="val 86827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Content Placeholder 2"/>
          <p:cNvSpPr txBox="1">
            <a:spLocks/>
          </p:cNvSpPr>
          <p:nvPr/>
        </p:nvSpPr>
        <p:spPr bwMode="auto">
          <a:xfrm>
            <a:off x="4788024" y="4797151"/>
            <a:ext cx="230425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Analytics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071D49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27" name="Rounded Rectangular Callout 26"/>
          <p:cNvSpPr/>
          <p:nvPr/>
        </p:nvSpPr>
        <p:spPr>
          <a:xfrm>
            <a:off x="6911752" y="2780928"/>
            <a:ext cx="2232248" cy="1296144"/>
          </a:xfrm>
          <a:prstGeom prst="wedgeRoundRectCallout">
            <a:avLst>
              <a:gd name="adj1" fmla="val -61090"/>
              <a:gd name="adj2" fmla="val 24793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ontent Placeholder 2"/>
          <p:cNvSpPr txBox="1">
            <a:spLocks/>
          </p:cNvSpPr>
          <p:nvPr/>
        </p:nvSpPr>
        <p:spPr bwMode="auto">
          <a:xfrm>
            <a:off x="6839744" y="2780928"/>
            <a:ext cx="230425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Check-ins/</a:t>
            </a:r>
            <a:b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</a:b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Sharing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071D49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1" y="981772"/>
            <a:ext cx="7344818" cy="4967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5364088" y="1988840"/>
            <a:ext cx="2808312" cy="3240360"/>
          </a:xfrm>
          <a:prstGeom prst="rect">
            <a:avLst/>
          </a:prstGeom>
          <a:solidFill>
            <a:schemeClr val="bg1">
              <a:alpha val="24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IE" sz="280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</a:rPr>
              <a:t>You Need To Think Mobile In EVERYTHING You Do!</a:t>
            </a:r>
            <a:endParaRPr kumimoji="0" lang="en-GB" sz="4800" i="0" u="none" strike="noStrike" kern="0" cap="none" spc="0" normalizeH="0" baseline="0" noProof="0" dirty="0">
              <a:ln>
                <a:noFill/>
              </a:ln>
              <a:solidFill>
                <a:srgbClr val="3F9C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179512" y="188640"/>
            <a:ext cx="8712968" cy="504056"/>
          </a:xfrm>
          <a:prstGeom prst="rect">
            <a:avLst/>
          </a:prstGeom>
          <a:solidFill>
            <a:schemeClr val="bg1">
              <a:alpha val="24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3F9C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But Remember, Successful </a:t>
            </a:r>
            <a:r>
              <a:rPr kumimoji="0" lang="en-IE" sz="3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3F9C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SoLo</a:t>
            </a:r>
            <a:r>
              <a:rPr kumimoji="0" lang="en-IE" sz="3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3F9C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MO</a:t>
            </a:r>
            <a:r>
              <a:rPr kumimoji="0" lang="en-IE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3F9C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 Means...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ravelreportmx.com/wp-content/uploads/2014/04/in-a-smartphone-and-tablet-pc-m-300x183-now-i-know-why-android-rocks-1806x1107.jpg"/>
          <p:cNvPicPr>
            <a:picLocks noChangeAspect="1" noChangeArrowheads="1"/>
          </p:cNvPicPr>
          <p:nvPr/>
        </p:nvPicPr>
        <p:blipFill>
          <a:blip r:embed="rId2" cstate="print"/>
          <a:srcRect l="14475" t="13223" r="29270" b="25620"/>
          <a:stretch>
            <a:fillRect/>
          </a:stretch>
        </p:blipFill>
        <p:spPr bwMode="auto">
          <a:xfrm>
            <a:off x="0" y="0"/>
            <a:ext cx="9144000" cy="609329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00808"/>
            <a:ext cx="9144000" cy="3312368"/>
          </a:xfrm>
          <a:solidFill>
            <a:schemeClr val="bg1">
              <a:alpha val="49000"/>
            </a:schemeClr>
          </a:solidFill>
        </p:spPr>
        <p:txBody>
          <a:bodyPr/>
          <a:lstStyle/>
          <a:p>
            <a:pPr algn="ctr"/>
            <a: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5 Top </a:t>
            </a:r>
            <a:r>
              <a:rPr lang="en-IE" sz="7200" b="0" dirty="0" err="1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SoLo</a:t>
            </a:r>
            <a:r>
              <a:rPr lang="en-IE" sz="7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</a:t>
            </a:r>
            <a: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Techniques</a:t>
            </a:r>
            <a:endParaRPr lang="en-GB" sz="7200" dirty="0">
              <a:solidFill>
                <a:srgbClr val="162E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esponsive-Websites-on-Devices.jpg"/>
          <p:cNvPicPr>
            <a:picLocks noChangeAspect="1"/>
          </p:cNvPicPr>
          <p:nvPr/>
        </p:nvPicPr>
        <p:blipFill>
          <a:blip r:embed="rId2" cstate="print"/>
          <a:srcRect l="13374" t="13374" r="8562" b="13043"/>
          <a:stretch>
            <a:fillRect/>
          </a:stretch>
        </p:blipFill>
        <p:spPr>
          <a:xfrm>
            <a:off x="0" y="0"/>
            <a:ext cx="9144000" cy="60932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00808"/>
            <a:ext cx="9144000" cy="3312368"/>
          </a:xfrm>
          <a:solidFill>
            <a:schemeClr val="bg1">
              <a:alpha val="49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IE" sz="115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Mobile/Responsive</a:t>
            </a:r>
            <a:b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Website</a:t>
            </a:r>
            <a:endParaRPr lang="en-GB" sz="7200" dirty="0">
              <a:solidFill>
                <a:srgbClr val="162E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tourdash.com/wp-content/uploads/2014/07/Start_With_Why.jpg"/>
          <p:cNvPicPr>
            <a:picLocks noChangeAspect="1" noChangeArrowheads="1"/>
          </p:cNvPicPr>
          <p:nvPr/>
        </p:nvPicPr>
        <p:blipFill>
          <a:blip r:embed="rId2" cstate="print"/>
          <a:srcRect t="38697" r="39205"/>
          <a:stretch>
            <a:fillRect/>
          </a:stretch>
        </p:blipFill>
        <p:spPr bwMode="auto">
          <a:xfrm>
            <a:off x="1" y="0"/>
            <a:ext cx="9143999" cy="608925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4572000" cy="6093296"/>
          </a:xfrm>
          <a:solidFill>
            <a:schemeClr val="bg1">
              <a:alpha val="24000"/>
            </a:schemeClr>
          </a:solidFill>
        </p:spPr>
        <p:txBody>
          <a:bodyPr/>
          <a:lstStyle/>
          <a:p>
            <a:pPr algn="ctr"/>
            <a: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Are </a:t>
            </a:r>
            <a:b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Here?</a:t>
            </a:r>
            <a:endParaRPr lang="en-GB" sz="7200" dirty="0">
              <a:solidFill>
                <a:srgbClr val="162E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93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"/>
            <a:ext cx="9144000" cy="620688"/>
          </a:xfrm>
        </p:spPr>
        <p:txBody>
          <a:bodyPr/>
          <a:lstStyle/>
          <a:p>
            <a:pPr>
              <a:buNone/>
            </a:pPr>
            <a:r>
              <a:rPr lang="en-IE" dirty="0" smtClean="0">
                <a:solidFill>
                  <a:schemeClr val="bg1"/>
                </a:solidFill>
              </a:rPr>
              <a:t>YOUR WEBSITE...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0" y="1484784"/>
            <a:ext cx="2771800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I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LT Std 55 Roman" pitchFamily="34" charset="0"/>
                <a:ea typeface="+mn-ea"/>
                <a:cs typeface="+mn-cs"/>
              </a:rPr>
              <a:t>IS BEING </a:t>
            </a:r>
            <a:br>
              <a:rPr kumimoji="0" lang="en-I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LT Std 55 Roman" pitchFamily="34" charset="0"/>
                <a:ea typeface="+mn-ea"/>
                <a:cs typeface="+mn-cs"/>
              </a:rPr>
            </a:br>
            <a:r>
              <a:rPr kumimoji="0" lang="en-I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LT Std 55 Roman" pitchFamily="34" charset="0"/>
                <a:ea typeface="+mn-ea"/>
                <a:cs typeface="+mn-cs"/>
              </a:rPr>
              <a:t>VISITED...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venir LT Std 55 Roman" pitchFamily="34" charset="0"/>
              <a:ea typeface="+mn-ea"/>
              <a:cs typeface="+mn-cs"/>
            </a:endParaRPr>
          </a:p>
        </p:txBody>
      </p:sp>
      <p:sp>
        <p:nvSpPr>
          <p:cNvPr id="6" name="Content Placeholder 1"/>
          <p:cNvSpPr txBox="1">
            <a:spLocks/>
          </p:cNvSpPr>
          <p:nvPr/>
        </p:nvSpPr>
        <p:spPr>
          <a:xfrm>
            <a:off x="5004048" y="2637160"/>
            <a:ext cx="2448272" cy="7918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I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LT Std 55 Roman" pitchFamily="34" charset="0"/>
                <a:ea typeface="+mn-ea"/>
                <a:cs typeface="+mn-cs"/>
              </a:rPr>
              <a:t>BY USERS...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venir LT Std 55 Roman" pitchFamily="34" charset="0"/>
              <a:ea typeface="+mn-ea"/>
              <a:cs typeface="+mn-cs"/>
            </a:endParaRPr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4464496" y="3501008"/>
            <a:ext cx="449999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I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LT Std 55 Roman" pitchFamily="34" charset="0"/>
                <a:ea typeface="+mn-ea"/>
                <a:cs typeface="+mn-cs"/>
              </a:rPr>
              <a:t>ON SMARTPHONES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en-IE" sz="4700" dirty="0" smtClean="0">
                <a:solidFill>
                  <a:schemeClr val="bg1"/>
                </a:solidFill>
                <a:latin typeface="Avenir LT Std 55 Roman" pitchFamily="34" charset="0"/>
              </a:rPr>
              <a:t>RIGHT NOW!</a:t>
            </a:r>
            <a:endParaRPr kumimoji="0" lang="en-GB" sz="4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venir LT Std 55 Roman" pitchFamily="34" charset="0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51920" y="5157192"/>
            <a:ext cx="2520280" cy="648072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4000" dirty="0" smtClean="0"/>
              <a:t>OOPS??</a:t>
            </a:r>
            <a:endParaRPr lang="en-GB" sz="4000" dirty="0"/>
          </a:p>
        </p:txBody>
      </p:sp>
      <p:sp>
        <p:nvSpPr>
          <p:cNvPr id="9" name="Rounded Rectangle 8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933056"/>
            <a:ext cx="7772400" cy="1935088"/>
          </a:xfrm>
        </p:spPr>
        <p:txBody>
          <a:bodyPr/>
          <a:lstStyle/>
          <a:p>
            <a:pPr algn="ctr"/>
            <a:r>
              <a:rPr lang="en-IE" dirty="0" smtClean="0"/>
              <a:t>You’re Wasting Your Money!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476672"/>
            <a:ext cx="7772400" cy="4464496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IE" sz="4000" dirty="0" smtClean="0"/>
              <a:t>If you spend time and money on social and location marketing with no mobile site...</a:t>
            </a:r>
            <a:endParaRPr lang="en-GB" sz="4000" dirty="0"/>
          </a:p>
        </p:txBody>
      </p:sp>
      <p:sp>
        <p:nvSpPr>
          <p:cNvPr id="4" name="Rounded Rectangle 3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mobify.com/static/blog/2013/09/ios-mobify.png"/>
          <p:cNvPicPr>
            <a:picLocks noChangeAspect="1" noChangeArrowheads="1"/>
          </p:cNvPicPr>
          <p:nvPr/>
        </p:nvPicPr>
        <p:blipFill>
          <a:blip r:embed="rId2" cstate="print"/>
          <a:srcRect l="51152" t="2469" r="6593" b="3704"/>
          <a:stretch>
            <a:fillRect/>
          </a:stretch>
        </p:blipFill>
        <p:spPr bwMode="auto">
          <a:xfrm>
            <a:off x="4932040" y="1916832"/>
            <a:ext cx="2088232" cy="4176464"/>
          </a:xfrm>
          <a:prstGeom prst="rect">
            <a:avLst/>
          </a:prstGeom>
          <a:noFill/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908720"/>
            <a:ext cx="4824536" cy="5217443"/>
          </a:xfrm>
        </p:spPr>
        <p:txBody>
          <a:bodyPr anchor="ctr">
            <a:normAutofit/>
          </a:bodyPr>
          <a:lstStyle/>
          <a:p>
            <a:pPr marL="95250" indent="-95250" algn="ctr">
              <a:buNone/>
            </a:pPr>
            <a:r>
              <a:rPr lang="en-IE" sz="6600" dirty="0" smtClean="0"/>
              <a:t>Not</a:t>
            </a:r>
          </a:p>
          <a:p>
            <a:pPr marL="95250" indent="-95250" algn="ctr">
              <a:buNone/>
            </a:pPr>
            <a:r>
              <a:rPr lang="en-IE" sz="6600" dirty="0" smtClean="0"/>
              <a:t>Mobile</a:t>
            </a:r>
          </a:p>
          <a:p>
            <a:pPr marL="95250" indent="-95250" algn="ctr">
              <a:buNone/>
            </a:pPr>
            <a:r>
              <a:rPr lang="en-IE" sz="6600" dirty="0" smtClean="0"/>
              <a:t>Optimised</a:t>
            </a:r>
            <a:endParaRPr lang="en-GB" sz="6600" dirty="0"/>
          </a:p>
        </p:txBody>
      </p:sp>
      <p:sp>
        <p:nvSpPr>
          <p:cNvPr id="12" name="Title 2"/>
          <p:cNvSpPr txBox="1">
            <a:spLocks/>
          </p:cNvSpPr>
          <p:nvPr/>
        </p:nvSpPr>
        <p:spPr bwMode="auto">
          <a:xfrm>
            <a:off x="251520" y="188640"/>
            <a:ext cx="554461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F9CB0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Mobile/Responsive Website</a:t>
            </a:r>
            <a:endParaRPr kumimoji="0" lang="en-GB" sz="3200" b="1" i="0" u="none" strike="noStrike" kern="0" cap="none" spc="0" normalizeH="0" baseline="0" noProof="0" dirty="0">
              <a:ln>
                <a:noFill/>
              </a:ln>
              <a:solidFill>
                <a:srgbClr val="3F9CB0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pic>
        <p:nvPicPr>
          <p:cNvPr id="8" name="Picture 7" descr="Photo 20-11-2014 17 22 3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70208" y="2578684"/>
            <a:ext cx="1634040" cy="2866540"/>
          </a:xfrm>
          <a:prstGeom prst="rect">
            <a:avLst/>
          </a:prstGeom>
        </p:spPr>
      </p:pic>
      <p:pic>
        <p:nvPicPr>
          <p:cNvPr id="9" name="Picture 2" descr="http://www.mobify.com/static/blog/2013/09/ios-mobify.png"/>
          <p:cNvPicPr>
            <a:picLocks noChangeAspect="1" noChangeArrowheads="1"/>
          </p:cNvPicPr>
          <p:nvPr/>
        </p:nvPicPr>
        <p:blipFill>
          <a:blip r:embed="rId2" cstate="print"/>
          <a:srcRect l="51152" t="2469" r="6593" b="3704"/>
          <a:stretch>
            <a:fillRect/>
          </a:stretch>
        </p:blipFill>
        <p:spPr bwMode="auto">
          <a:xfrm>
            <a:off x="6948264" y="116632"/>
            <a:ext cx="2088232" cy="4176464"/>
          </a:xfrm>
          <a:prstGeom prst="rect">
            <a:avLst/>
          </a:prstGeom>
          <a:noFill/>
        </p:spPr>
      </p:pic>
      <p:pic>
        <p:nvPicPr>
          <p:cNvPr id="13" name="Picture 12" descr="Photo 20-11-2014 18 07 04.pn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91954" y="785840"/>
            <a:ext cx="1614115" cy="2843930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08720"/>
            <a:ext cx="5338936" cy="5217443"/>
          </a:xfrm>
        </p:spPr>
        <p:txBody>
          <a:bodyPr anchor="ctr">
            <a:normAutofit/>
          </a:bodyPr>
          <a:lstStyle/>
          <a:p>
            <a:pPr marL="95250" indent="-95250" algn="ctr">
              <a:buNone/>
            </a:pPr>
            <a:r>
              <a:rPr lang="en-IE" sz="6600" dirty="0" smtClean="0"/>
              <a:t>Mobile</a:t>
            </a:r>
          </a:p>
          <a:p>
            <a:pPr marL="95250" indent="-95250" algn="ctr">
              <a:buNone/>
            </a:pPr>
            <a:r>
              <a:rPr lang="en-IE" sz="6600" dirty="0" smtClean="0"/>
              <a:t>Optimised</a:t>
            </a:r>
            <a:endParaRPr lang="en-GB" sz="6600" dirty="0"/>
          </a:p>
        </p:txBody>
      </p:sp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5544616" cy="864096"/>
          </a:xfrm>
        </p:spPr>
        <p:txBody>
          <a:bodyPr/>
          <a:lstStyle/>
          <a:p>
            <a:r>
              <a:rPr lang="en-US" sz="3200" dirty="0" smtClean="0"/>
              <a:t>Mobile/Responsive Website</a:t>
            </a:r>
            <a:endParaRPr lang="en-GB" sz="3200" dirty="0"/>
          </a:p>
        </p:txBody>
      </p:sp>
      <p:pic>
        <p:nvPicPr>
          <p:cNvPr id="7" name="Picture 2" descr="http://www.mobify.com/static/blog/2013/09/ios-mobify.png"/>
          <p:cNvPicPr>
            <a:picLocks noChangeAspect="1" noChangeArrowheads="1"/>
          </p:cNvPicPr>
          <p:nvPr/>
        </p:nvPicPr>
        <p:blipFill>
          <a:blip r:embed="rId2" cstate="print"/>
          <a:srcRect l="51152" t="2469" r="6593" b="3704"/>
          <a:stretch>
            <a:fillRect/>
          </a:stretch>
        </p:blipFill>
        <p:spPr bwMode="auto">
          <a:xfrm>
            <a:off x="4932040" y="1916832"/>
            <a:ext cx="2088232" cy="4176464"/>
          </a:xfrm>
          <a:prstGeom prst="rect">
            <a:avLst/>
          </a:prstGeom>
          <a:noFill/>
        </p:spPr>
      </p:pic>
      <p:pic>
        <p:nvPicPr>
          <p:cNvPr id="9" name="Picture 2" descr="http://www.mobify.com/static/blog/2013/09/ios-mobify.png"/>
          <p:cNvPicPr>
            <a:picLocks noChangeAspect="1" noChangeArrowheads="1"/>
          </p:cNvPicPr>
          <p:nvPr/>
        </p:nvPicPr>
        <p:blipFill>
          <a:blip r:embed="rId2" cstate="print"/>
          <a:srcRect l="51152" t="2469" r="6593" b="3704"/>
          <a:stretch>
            <a:fillRect/>
          </a:stretch>
        </p:blipFill>
        <p:spPr bwMode="auto">
          <a:xfrm>
            <a:off x="6948264" y="116632"/>
            <a:ext cx="2088232" cy="4176464"/>
          </a:xfrm>
          <a:prstGeom prst="rect">
            <a:avLst/>
          </a:prstGeom>
          <a:noFill/>
        </p:spPr>
      </p:pic>
      <p:pic>
        <p:nvPicPr>
          <p:cNvPr id="10" name="Picture 9" descr="Photo 20-11-2014 17 22 2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0468" y="2587377"/>
            <a:ext cx="1604448" cy="2851433"/>
          </a:xfrm>
          <a:prstGeom prst="rect">
            <a:avLst/>
          </a:prstGeom>
        </p:spPr>
      </p:pic>
      <p:pic>
        <p:nvPicPr>
          <p:cNvPr id="11" name="Picture 10" descr="Photo 20-11-2014 18 06 5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86695" y="772293"/>
            <a:ext cx="1617379" cy="2864911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r="4455"/>
          <a:stretch>
            <a:fillRect/>
          </a:stretch>
        </p:blipFill>
        <p:spPr bwMode="auto">
          <a:xfrm>
            <a:off x="2183484" y="408957"/>
            <a:ext cx="6960516" cy="5684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5544616" cy="864096"/>
          </a:xfrm>
        </p:spPr>
        <p:txBody>
          <a:bodyPr/>
          <a:lstStyle/>
          <a:p>
            <a:r>
              <a:rPr lang="en-US" sz="3200" dirty="0" smtClean="0"/>
              <a:t>Mobile/Responsive Website</a:t>
            </a:r>
            <a:endParaRPr lang="en-GB" sz="3200" dirty="0"/>
          </a:p>
        </p:txBody>
      </p:sp>
      <p:sp>
        <p:nvSpPr>
          <p:cNvPr id="6" name="Content Placeholder 5"/>
          <p:cNvSpPr txBox="1">
            <a:spLocks/>
          </p:cNvSpPr>
          <p:nvPr/>
        </p:nvSpPr>
        <p:spPr bwMode="auto">
          <a:xfrm>
            <a:off x="395536" y="1052736"/>
            <a:ext cx="417646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IE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Having a website that is optimised for mobile visitors is your </a:t>
            </a:r>
            <a:r>
              <a:rPr kumimoji="0" lang="en-IE" i="0" u="sng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#1 Priority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IE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When was the last time you checked your website on all</a:t>
            </a:r>
            <a:r>
              <a:rPr kumimoji="0" lang="en-IE" b="0" i="0" u="none" strike="noStrike" kern="0" cap="none" spc="0" normalizeH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 major devices?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Tx/>
              <a:buChar char="•"/>
              <a:tabLst/>
              <a:defRPr/>
            </a:pPr>
            <a:r>
              <a:rPr lang="en-IE" b="0" kern="0" noProof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Did you review the UI and flow throughout the site?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IE" b="0" i="0" u="none" strike="noStrike" kern="0" cap="none" spc="0" normalizeH="0" baseline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Are you displaying the key CTAs?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Tx/>
              <a:buChar char="•"/>
              <a:tabLst/>
              <a:defRPr/>
            </a:pPr>
            <a:r>
              <a:rPr lang="en-IE" b="0" kern="0" noProof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Do you have a Click-To-Call prominently displayed?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Tx/>
              <a:buChar char="•"/>
              <a:tabLst/>
              <a:defRPr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Is the experience broken?</a:t>
            </a:r>
            <a:b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</a:b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i.e. Mobile homepage, non-mobile booking page.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Tx/>
              <a:buChar char="•"/>
              <a:tabLst/>
              <a:defRPr/>
            </a:pPr>
            <a:r>
              <a:rPr lang="en-IE" b="0" kern="0" noProof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If your site is not mobile-friendly then DO SOMETHING NOW!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Tx/>
              <a:buChar char="•"/>
              <a:tabLst/>
              <a:defRPr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Analyze your traffic through analytics and review mobile specific visitor data</a:t>
            </a:r>
            <a:endParaRPr lang="en-IE" b="0" kern="0" noProof="0" dirty="0" smtClean="0">
              <a:solidFill>
                <a:srgbClr val="071D49"/>
              </a:solidFill>
              <a:latin typeface="Calibri" pitchFamily="34" charset="0"/>
              <a:ea typeface="MS PGothic" charset="0"/>
              <a:cs typeface="Calibri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Tx/>
              <a:buChar char="•"/>
              <a:tabLst/>
              <a:defRPr/>
            </a:pPr>
            <a:endParaRPr kumimoji="0" lang="en-IE" b="0" i="0" u="none" strike="noStrike" kern="0" cap="none" spc="0" normalizeH="0" baseline="0" noProof="0" dirty="0" smtClean="0">
              <a:ln>
                <a:noFill/>
              </a:ln>
              <a:solidFill>
                <a:srgbClr val="071D49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pic>
        <p:nvPicPr>
          <p:cNvPr id="8" name="Picture 7" descr="Snap Ireland.png"/>
          <p:cNvPicPr>
            <a:picLocks noChangeAspect="1"/>
          </p:cNvPicPr>
          <p:nvPr/>
        </p:nvPicPr>
        <p:blipFill>
          <a:blip r:embed="rId3" cstate="print"/>
          <a:srcRect b="14099"/>
          <a:stretch>
            <a:fillRect/>
          </a:stretch>
        </p:blipFill>
        <p:spPr>
          <a:xfrm>
            <a:off x="5933552" y="1984550"/>
            <a:ext cx="2354535" cy="263521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012160" y="1730286"/>
            <a:ext cx="1224136" cy="176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r>
              <a:rPr lang="en-IE" sz="900" dirty="0" smtClean="0">
                <a:solidFill>
                  <a:schemeClr val="bg1">
                    <a:lumMod val="65000"/>
                  </a:schemeClr>
                </a:solidFill>
                <a:latin typeface="Avenir LT Std 35 Light" pitchFamily="34" charset="0"/>
              </a:rPr>
              <a:t>m.snap.ie</a:t>
            </a:r>
            <a:endParaRPr lang="en-GB" sz="900" dirty="0">
              <a:solidFill>
                <a:schemeClr val="bg1">
                  <a:lumMod val="65000"/>
                </a:schemeClr>
              </a:solidFill>
              <a:latin typeface="Avenir LT Std 35 Light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You Have Two Options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4248472" cy="4827240"/>
          </a:xfrm>
        </p:spPr>
        <p:txBody>
          <a:bodyPr anchor="ctr">
            <a:normAutofit fontScale="92500" lnSpcReduction="20000"/>
          </a:bodyPr>
          <a:lstStyle/>
          <a:p>
            <a:r>
              <a:rPr lang="en-IE" dirty="0" smtClean="0"/>
              <a:t>Mobile-Specific</a:t>
            </a:r>
          </a:p>
          <a:p>
            <a:pPr lvl="1"/>
            <a:r>
              <a:rPr lang="en-IE" dirty="0" smtClean="0"/>
              <a:t>Design for Smartphone and Tablet separately</a:t>
            </a:r>
            <a:endParaRPr lang="en-GB" dirty="0" smtClean="0"/>
          </a:p>
          <a:p>
            <a:pPr lvl="1"/>
            <a:r>
              <a:rPr lang="en-IE" dirty="0" smtClean="0">
                <a:solidFill>
                  <a:srgbClr val="3F9CB0"/>
                </a:solidFill>
              </a:rPr>
              <a:t>A more dedicated experience for visitors</a:t>
            </a:r>
          </a:p>
          <a:p>
            <a:pPr lvl="1"/>
            <a:r>
              <a:rPr lang="en-IE" dirty="0" smtClean="0"/>
              <a:t>Faster load time</a:t>
            </a:r>
          </a:p>
          <a:p>
            <a:pPr lvl="1"/>
            <a:r>
              <a:rPr lang="en-IE" dirty="0" smtClean="0">
                <a:solidFill>
                  <a:srgbClr val="3F9CB0"/>
                </a:solidFill>
              </a:rPr>
              <a:t>Higher initial cost</a:t>
            </a:r>
          </a:p>
          <a:p>
            <a:pPr lvl="1"/>
            <a:r>
              <a:rPr lang="en-IE" dirty="0" smtClean="0"/>
              <a:t>Easier to maintain independently of desktop site</a:t>
            </a:r>
          </a:p>
          <a:p>
            <a:pPr lvl="1"/>
            <a:r>
              <a:rPr lang="en-IE" dirty="0" smtClean="0">
                <a:solidFill>
                  <a:srgbClr val="3F9CB0"/>
                </a:solidFill>
              </a:rPr>
              <a:t>Harder to maintain entire web suite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788024" y="1378424"/>
            <a:ext cx="424847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IE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Responsive/Adaptive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788024" y="5157192"/>
            <a:ext cx="42484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IE" sz="2600" b="0" kern="0" dirty="0" smtClean="0">
                <a:solidFill>
                  <a:srgbClr val="3F9CB0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Easier to maintain entire web suite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788024" y="1817529"/>
            <a:ext cx="424847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742950" lvl="1" indent="-285750" eaLnBrk="0" hangingPunct="0">
              <a:spcBef>
                <a:spcPct val="20000"/>
              </a:spcBef>
              <a:buFontTx/>
              <a:buChar char="–"/>
            </a:pPr>
            <a:r>
              <a:rPr lang="en-IE" sz="26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One-Size fits all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788024" y="2551256"/>
            <a:ext cx="424847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IE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3F9CB0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Generic Experience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788024" y="3284984"/>
            <a:ext cx="424847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IE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Typically slower to load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788024" y="3672319"/>
            <a:ext cx="424847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IE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3F9CB0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Lower initial cost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788024" y="4121624"/>
            <a:ext cx="4248472" cy="1251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742950" marR="0" lvl="1" indent="-28575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IE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Harder to maintain independently of desktop site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 b="11151"/>
          <a:stretch>
            <a:fillRect/>
          </a:stretch>
        </p:blipFill>
        <p:spPr bwMode="auto">
          <a:xfrm>
            <a:off x="1" y="1"/>
            <a:ext cx="9144310" cy="6093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00808"/>
            <a:ext cx="9144000" cy="3312368"/>
          </a:xfrm>
          <a:solidFill>
            <a:schemeClr val="bg1">
              <a:alpha val="49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IE" sz="115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SMS</a:t>
            </a:r>
            <a:endParaRPr lang="en-GB" sz="7200" dirty="0">
              <a:solidFill>
                <a:srgbClr val="162E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5544616" cy="864096"/>
          </a:xfrm>
        </p:spPr>
        <p:txBody>
          <a:bodyPr/>
          <a:lstStyle/>
          <a:p>
            <a:r>
              <a:rPr lang="en-US" sz="3200" dirty="0" smtClean="0"/>
              <a:t>SMS (The Twitter For Everyone)</a:t>
            </a:r>
            <a:endParaRPr lang="en-GB" sz="3200" dirty="0"/>
          </a:p>
        </p:txBody>
      </p:sp>
      <p:sp>
        <p:nvSpPr>
          <p:cNvPr id="6" name="Content Placeholder 5"/>
          <p:cNvSpPr txBox="1">
            <a:spLocks/>
          </p:cNvSpPr>
          <p:nvPr/>
        </p:nvSpPr>
        <p:spPr bwMode="auto">
          <a:xfrm>
            <a:off x="395536" y="1052736"/>
            <a:ext cx="8352928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IE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If you haven’t considered SMS,</a:t>
            </a:r>
            <a:r>
              <a:rPr kumimoji="0" lang="en-IE" sz="3600" b="0" i="0" u="none" strike="noStrike" kern="0" cap="none" spc="0" normalizeH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 YOU SHOULD!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sz="32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Open Rates of &gt;95% (compared to average 25% with email)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sz="3200" b="0" kern="0" noProof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Conversion Rates are up to 8X higher than email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sz="32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Texts are read within 4 – 15 minutes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sz="3200" b="0" kern="0" noProof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SMS messages are trusted (&lt;1% SMS Spam)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sz="3200" b="0" kern="0" noProof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Even the oldest mobile can receive SMS</a:t>
            </a:r>
            <a:endParaRPr lang="en-IE" sz="3200" b="0" kern="0" dirty="0" smtClean="0">
              <a:solidFill>
                <a:srgbClr val="071D49"/>
              </a:solidFill>
              <a:latin typeface="Calibri" pitchFamily="34" charset="0"/>
              <a:ea typeface="MS PGothic" charset="0"/>
              <a:cs typeface="Calibri" pitchFamily="34" charset="0"/>
            </a:endParaRP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endParaRPr lang="en-IE" sz="3200" b="0" kern="0" dirty="0" smtClean="0">
              <a:solidFill>
                <a:srgbClr val="071D49"/>
              </a:solidFill>
              <a:latin typeface="Calibri" pitchFamily="34" charset="0"/>
              <a:ea typeface="MS PGothic" charset="0"/>
              <a:cs typeface="Calibri" pitchFamily="34" charset="0"/>
            </a:endParaRPr>
          </a:p>
          <a:p>
            <a:pPr marL="800100" lvl="1" indent="-342900" eaLnBrk="0" hangingPunct="0">
              <a:spcBef>
                <a:spcPct val="20000"/>
              </a:spcBef>
              <a:spcAft>
                <a:spcPts val="1200"/>
              </a:spcAft>
              <a:buFont typeface="Calibri" pitchFamily="34" charset="0"/>
              <a:buChar char="–"/>
            </a:pPr>
            <a:endParaRPr lang="en-IE" sz="3200" b="0" kern="0" dirty="0" smtClean="0">
              <a:solidFill>
                <a:srgbClr val="071D49"/>
              </a:solidFill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r="4455"/>
          <a:stretch>
            <a:fillRect/>
          </a:stretch>
        </p:blipFill>
        <p:spPr bwMode="auto">
          <a:xfrm>
            <a:off x="2183484" y="408957"/>
            <a:ext cx="6960516" cy="5684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5544616" cy="864096"/>
          </a:xfrm>
        </p:spPr>
        <p:txBody>
          <a:bodyPr/>
          <a:lstStyle/>
          <a:p>
            <a:r>
              <a:rPr lang="en-US" sz="3200" dirty="0" smtClean="0"/>
              <a:t>SMS (The Twitter For Everyone)</a:t>
            </a:r>
            <a:endParaRPr lang="en-GB" sz="3200" dirty="0"/>
          </a:p>
        </p:txBody>
      </p:sp>
      <p:sp>
        <p:nvSpPr>
          <p:cNvPr id="6" name="Content Placeholder 5"/>
          <p:cNvSpPr txBox="1">
            <a:spLocks/>
          </p:cNvSpPr>
          <p:nvPr/>
        </p:nvSpPr>
        <p:spPr bwMode="auto">
          <a:xfrm>
            <a:off x="395536" y="1052736"/>
            <a:ext cx="417646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I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You can run campaigns based on many factors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600"/>
              </a:spcAft>
              <a:buFont typeface="Calibri" pitchFamily="34" charset="0"/>
              <a:buChar char="–"/>
              <a:defRPr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Time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600"/>
              </a:spcAft>
              <a:buFont typeface="Calibri" pitchFamily="34" charset="0"/>
              <a:buChar char="–"/>
              <a:defRPr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Location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600"/>
              </a:spcAft>
              <a:buFont typeface="Calibri" pitchFamily="34" charset="0"/>
              <a:buChar char="–"/>
              <a:defRPr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Gender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600"/>
              </a:spcAft>
              <a:buFont typeface="Calibri" pitchFamily="34" charset="0"/>
              <a:buChar char="–"/>
              <a:defRPr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Age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600"/>
              </a:spcAft>
              <a:buFont typeface="Calibri" pitchFamily="34" charset="0"/>
              <a:buChar char="–"/>
              <a:defRPr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Income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600"/>
              </a:spcAft>
              <a:buFont typeface="Calibri" pitchFamily="34" charset="0"/>
              <a:buChar char="–"/>
              <a:defRPr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Credit Rating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600"/>
              </a:spcAft>
              <a:buFont typeface="Calibri" pitchFamily="34" charset="0"/>
              <a:buChar char="–"/>
              <a:defRPr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Home/Car Owners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600"/>
              </a:spcAft>
              <a:buFont typeface="Calibri" pitchFamily="34" charset="0"/>
              <a:buChar char="–"/>
              <a:defRPr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Roaming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600"/>
              </a:spcAft>
              <a:buFont typeface="Calibri" pitchFamily="34" charset="0"/>
              <a:buChar char="–"/>
              <a:defRPr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More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600"/>
              </a:spcAft>
              <a:buFont typeface="Calibri" pitchFamily="34" charset="0"/>
              <a:buChar char="–"/>
              <a:defRPr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Combination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1200"/>
              </a:spcAft>
              <a:buFont typeface="Calibri" pitchFamily="34" charset="0"/>
              <a:buChar char="–"/>
            </a:pPr>
            <a:endParaRPr lang="en-IE" b="0" kern="0" dirty="0" smtClean="0">
              <a:solidFill>
                <a:srgbClr val="071D49"/>
              </a:solidFill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pic>
        <p:nvPicPr>
          <p:cNvPr id="8" name="Picture 7" descr="Snap Ireland.png"/>
          <p:cNvPicPr>
            <a:picLocks noChangeAspect="1"/>
          </p:cNvPicPr>
          <p:nvPr/>
        </p:nvPicPr>
        <p:blipFill>
          <a:blip r:embed="rId3" cstate="print"/>
          <a:srcRect b="14099"/>
          <a:stretch>
            <a:fillRect/>
          </a:stretch>
        </p:blipFill>
        <p:spPr>
          <a:xfrm>
            <a:off x="5933552" y="1984550"/>
            <a:ext cx="2354535" cy="263521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012160" y="1730286"/>
            <a:ext cx="1224136" cy="176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r>
              <a:rPr lang="en-IE" sz="900" dirty="0" smtClean="0">
                <a:solidFill>
                  <a:schemeClr val="bg1">
                    <a:lumMod val="65000"/>
                  </a:schemeClr>
                </a:solidFill>
                <a:latin typeface="Avenir LT Std 35 Light" pitchFamily="34" charset="0"/>
              </a:rPr>
              <a:t>m.snap.ie</a:t>
            </a:r>
            <a:endParaRPr lang="en-GB" sz="900" dirty="0">
              <a:solidFill>
                <a:schemeClr val="bg1">
                  <a:lumMod val="65000"/>
                </a:schemeClr>
              </a:solidFill>
              <a:latin typeface="Avenir LT Std 35 Light" pitchFamily="34" charset="0"/>
            </a:endParaRPr>
          </a:p>
        </p:txBody>
      </p:sp>
      <p:pic>
        <p:nvPicPr>
          <p:cNvPr id="88066" name="Picture 2" descr="http://www.tatango.com/wp-content/uploads/2013/04/Location-Based-SMS-Marketing-Opt-In-Messag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1725" y="1401288"/>
            <a:ext cx="2351314" cy="3538847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r="4455"/>
          <a:stretch>
            <a:fillRect/>
          </a:stretch>
        </p:blipFill>
        <p:spPr bwMode="auto">
          <a:xfrm>
            <a:off x="2183484" y="408957"/>
            <a:ext cx="6960516" cy="5684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5"/>
          <p:cNvSpPr txBox="1">
            <a:spLocks/>
          </p:cNvSpPr>
          <p:nvPr/>
        </p:nvSpPr>
        <p:spPr bwMode="auto">
          <a:xfrm>
            <a:off x="395536" y="1052736"/>
            <a:ext cx="417646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lang="en-IE" sz="2400" b="0" kern="0" noProof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How can you benefit?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Send targeted, time-sensitive, important messages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Use location-based targeting if appropriate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Piggy back off twitter messages (very complementary)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Use short codes and encourage opt-ins/engagement &amp; send coupons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Give special incentives for opt-ins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Reserve SMS for your advocates and key customers (make it a privilege)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endParaRPr lang="en-IE" b="0" kern="0" dirty="0" smtClean="0">
              <a:solidFill>
                <a:srgbClr val="071D49"/>
              </a:solidFill>
              <a:latin typeface="Calibri" pitchFamily="34" charset="0"/>
              <a:ea typeface="MS PGothic" charset="0"/>
              <a:cs typeface="Calibri" pitchFamily="34" charset="0"/>
            </a:endParaRP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endParaRPr lang="en-IE" b="0" kern="0" dirty="0" smtClean="0">
              <a:solidFill>
                <a:srgbClr val="071D49"/>
              </a:solidFill>
              <a:latin typeface="Calibri" pitchFamily="34" charset="0"/>
              <a:ea typeface="MS PGothic" charset="0"/>
              <a:cs typeface="Calibri" pitchFamily="34" charset="0"/>
            </a:endParaRPr>
          </a:p>
          <a:p>
            <a:pPr marL="800100" lvl="1" indent="-342900" eaLnBrk="0" hangingPunct="0">
              <a:spcBef>
                <a:spcPct val="20000"/>
              </a:spcBef>
              <a:spcAft>
                <a:spcPts val="1200"/>
              </a:spcAft>
              <a:buFont typeface="Calibri" pitchFamily="34" charset="0"/>
              <a:buChar char="–"/>
            </a:pPr>
            <a:endParaRPr lang="en-IE" b="0" kern="0" dirty="0" smtClean="0">
              <a:solidFill>
                <a:srgbClr val="071D49"/>
              </a:solidFill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pic>
        <p:nvPicPr>
          <p:cNvPr id="8" name="Picture 7" descr="Snap Ireland.png"/>
          <p:cNvPicPr>
            <a:picLocks noChangeAspect="1"/>
          </p:cNvPicPr>
          <p:nvPr/>
        </p:nvPicPr>
        <p:blipFill>
          <a:blip r:embed="rId3" cstate="print"/>
          <a:srcRect b="14099"/>
          <a:stretch>
            <a:fillRect/>
          </a:stretch>
        </p:blipFill>
        <p:spPr>
          <a:xfrm>
            <a:off x="5933552" y="1984550"/>
            <a:ext cx="2354535" cy="263521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012160" y="1730286"/>
            <a:ext cx="1224136" cy="176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r>
              <a:rPr lang="en-IE" sz="900" dirty="0" smtClean="0">
                <a:solidFill>
                  <a:schemeClr val="bg1">
                    <a:lumMod val="65000"/>
                  </a:schemeClr>
                </a:solidFill>
                <a:latin typeface="Avenir LT Std 35 Light" pitchFamily="34" charset="0"/>
              </a:rPr>
              <a:t>m.snap.ie</a:t>
            </a:r>
            <a:endParaRPr lang="en-GB" sz="900" dirty="0">
              <a:solidFill>
                <a:schemeClr val="bg1">
                  <a:lumMod val="65000"/>
                </a:schemeClr>
              </a:solidFill>
              <a:latin typeface="Avenir LT Std 35 Light" pitchFamily="34" charset="0"/>
            </a:endParaRPr>
          </a:p>
        </p:txBody>
      </p:sp>
      <p:pic>
        <p:nvPicPr>
          <p:cNvPr id="88066" name="Picture 2" descr="http://www.tatango.com/wp-content/uploads/2013/04/Location-Based-SMS-Marketing-Opt-In-Messag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1725" y="1401288"/>
            <a:ext cx="2351314" cy="3538847"/>
          </a:xfrm>
          <a:prstGeom prst="rect">
            <a:avLst/>
          </a:prstGeom>
          <a:noFill/>
        </p:spPr>
      </p:pic>
      <p:sp>
        <p:nvSpPr>
          <p:cNvPr id="11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5544616" cy="864096"/>
          </a:xfrm>
        </p:spPr>
        <p:txBody>
          <a:bodyPr/>
          <a:lstStyle/>
          <a:p>
            <a:r>
              <a:rPr lang="en-US" sz="3200" dirty="0" smtClean="0"/>
              <a:t>SMS (The Twitter For Everyone)</a:t>
            </a:r>
            <a:endParaRPr lang="en-GB" sz="3200" dirty="0"/>
          </a:p>
        </p:txBody>
      </p:sp>
      <p:sp>
        <p:nvSpPr>
          <p:cNvPr id="9" name="Rounded Rectangle 8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dirty="0" err="1" smtClean="0"/>
              <a:t>SoLoMo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51520" y="1484313"/>
          <a:ext cx="5112568" cy="4611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06758" y="836712"/>
            <a:ext cx="2725682" cy="525658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en-IE" sz="32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The combination of</a:t>
            </a:r>
            <a:br>
              <a:rPr lang="en-IE" sz="32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</a:br>
            <a:r>
              <a:rPr lang="en-IE" sz="320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Social</a:t>
            </a:r>
            <a:r>
              <a:rPr lang="en-IE" sz="32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 </a:t>
            </a:r>
            <a:br>
              <a:rPr lang="en-IE" sz="32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</a:br>
            <a:r>
              <a:rPr lang="en-IE" sz="32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+ </a:t>
            </a:r>
            <a:r>
              <a:rPr lang="en-IE" sz="320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Local/Location</a:t>
            </a:r>
            <a:r>
              <a:rPr lang="en-IE" sz="32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 + </a:t>
            </a:r>
            <a:br>
              <a:rPr lang="en-IE" sz="32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</a:br>
            <a:r>
              <a:rPr lang="en-IE" sz="320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Mobile</a:t>
            </a:r>
          </a:p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en-IE" sz="32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Marketing</a:t>
            </a:r>
          </a:p>
        </p:txBody>
      </p:sp>
      <p:cxnSp>
        <p:nvCxnSpPr>
          <p:cNvPr id="8" name="Curved Connector 7"/>
          <p:cNvCxnSpPr/>
          <p:nvPr/>
        </p:nvCxnSpPr>
        <p:spPr>
          <a:xfrm rot="16200000" flipH="1">
            <a:off x="683568" y="1844824"/>
            <a:ext cx="2520280" cy="1800200"/>
          </a:xfrm>
          <a:prstGeom prst="curvedConnector3">
            <a:avLst>
              <a:gd name="adj1" fmla="val 50000"/>
            </a:avLst>
          </a:prstGeom>
          <a:ln w="63500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xplosion 2 5"/>
          <p:cNvSpPr/>
          <p:nvPr/>
        </p:nvSpPr>
        <p:spPr>
          <a:xfrm>
            <a:off x="251520" y="188640"/>
            <a:ext cx="2592288" cy="1728192"/>
          </a:xfrm>
          <a:prstGeom prst="irregularSeal2">
            <a:avLst/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800" kern="0" dirty="0" smtClean="0">
                <a:solidFill>
                  <a:schemeClr val="bg1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Sweet Spot</a:t>
            </a:r>
            <a:endParaRPr lang="en-GB" sz="2800" kern="0" dirty="0" smtClean="0">
              <a:solidFill>
                <a:schemeClr val="bg1"/>
              </a:solidFill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2" name="Picture 4" descr="http://2.bp.blogspot.com/_JjrLYVbZ_fE/TIjIlqKJN7I/AAAAAAAABK8/bIaOjJveB6s/s1600/facebook+pointer.jpg"/>
          <p:cNvPicPr>
            <a:picLocks noChangeAspect="1" noChangeArrowheads="1"/>
          </p:cNvPicPr>
          <p:nvPr/>
        </p:nvPicPr>
        <p:blipFill>
          <a:blip r:embed="rId2" cstate="print"/>
          <a:srcRect b="11150"/>
          <a:stretch>
            <a:fillRect/>
          </a:stretch>
        </p:blipFill>
        <p:spPr bwMode="auto">
          <a:xfrm>
            <a:off x="0" y="0"/>
            <a:ext cx="9144000" cy="609329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00808"/>
            <a:ext cx="9144000" cy="3312368"/>
          </a:xfrm>
          <a:solidFill>
            <a:schemeClr val="bg1">
              <a:alpha val="49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IE" sz="115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  <a: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IE" sz="60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Check-Ins/Location/Reviews</a:t>
            </a:r>
            <a:endParaRPr lang="en-GB" sz="6000" dirty="0">
              <a:solidFill>
                <a:srgbClr val="162E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5544616" cy="864096"/>
          </a:xfrm>
        </p:spPr>
        <p:txBody>
          <a:bodyPr/>
          <a:lstStyle/>
          <a:p>
            <a:r>
              <a:rPr lang="en-US" sz="3200" dirty="0" smtClean="0"/>
              <a:t>Check-Ins/Location/Reviews</a:t>
            </a:r>
            <a:endParaRPr lang="en-GB" sz="3200" dirty="0"/>
          </a:p>
        </p:txBody>
      </p:sp>
      <p:sp>
        <p:nvSpPr>
          <p:cNvPr id="6" name="Content Placeholder 5"/>
          <p:cNvSpPr txBox="1">
            <a:spLocks/>
          </p:cNvSpPr>
          <p:nvPr/>
        </p:nvSpPr>
        <p:spPr bwMode="auto">
          <a:xfrm>
            <a:off x="395536" y="1052736"/>
            <a:ext cx="417646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00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I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Make sure</a:t>
            </a:r>
            <a:r>
              <a:rPr kumimoji="0" lang="en-IE" sz="2400" b="0" i="0" u="none" strike="noStrike" kern="0" cap="none" spc="0" normalizeH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 you are listed on all major social sharing/Review sites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err="1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Facebook</a:t>
            </a:r>
            <a:endParaRPr lang="en-IE" b="0" kern="0" dirty="0" smtClean="0">
              <a:solidFill>
                <a:srgbClr val="071D49"/>
              </a:solidFill>
              <a:latin typeface="Calibri" pitchFamily="34" charset="0"/>
              <a:ea typeface="MS PGothic" charset="0"/>
              <a:cs typeface="Calibri" pitchFamily="34" charset="0"/>
            </a:endParaRP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Google+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Twitter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Foursquare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err="1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TripAdvisor</a:t>
            </a:r>
            <a:endParaRPr lang="en-IE" b="0" kern="0" dirty="0" smtClean="0">
              <a:solidFill>
                <a:srgbClr val="071D49"/>
              </a:solidFill>
              <a:latin typeface="Calibri" pitchFamily="34" charset="0"/>
              <a:ea typeface="MS PGothic" charset="0"/>
              <a:cs typeface="Calibri" pitchFamily="34" charset="0"/>
            </a:endParaRP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Yelp</a:t>
            </a:r>
          </a:p>
          <a:p>
            <a:pPr marL="342900" lvl="0" indent="-342900" eaLnBrk="0" hangingPunct="0">
              <a:spcBef>
                <a:spcPct val="20000"/>
              </a:spcBef>
              <a:spcAft>
                <a:spcPts val="600"/>
              </a:spcAft>
              <a:buFontTx/>
              <a:buChar char="•"/>
              <a:defRPr/>
            </a:pPr>
            <a:r>
              <a:rPr lang="en-IE" sz="24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If you don’t create the listing a random person will and might get details wrong – so multiple listings</a:t>
            </a:r>
          </a:p>
          <a:p>
            <a:pPr marL="342900" lvl="0" indent="-342900" eaLnBrk="0" hangingPunct="0">
              <a:spcBef>
                <a:spcPct val="20000"/>
              </a:spcBef>
              <a:spcAft>
                <a:spcPts val="600"/>
              </a:spcAft>
              <a:buFontTx/>
              <a:buChar char="•"/>
              <a:defRPr/>
            </a:pPr>
            <a:r>
              <a:rPr lang="en-IE" sz="24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Encourage/Incentivise visitors to check-in and leave reviews (EVERY TIME)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600"/>
              </a:spcAft>
              <a:buFont typeface="Calibri" pitchFamily="34" charset="0"/>
              <a:buChar char="–"/>
              <a:defRPr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Create Check-In VIP Club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600"/>
              </a:spcAft>
              <a:buFont typeface="Calibri" pitchFamily="34" charset="0"/>
              <a:buChar char="–"/>
              <a:defRPr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Discounts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600"/>
              </a:spcAft>
              <a:buFont typeface="Calibri" pitchFamily="34" charset="0"/>
              <a:buChar char="–"/>
              <a:defRPr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Competition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600"/>
              </a:spcAft>
              <a:buFont typeface="Calibri" pitchFamily="34" charset="0"/>
              <a:buChar char="–"/>
              <a:defRPr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Donations To Charity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5805264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 smtClean="0">
                <a:solidFill>
                  <a:srgbClr val="162E6A"/>
                </a:solidFill>
              </a:rPr>
              <a:t>Source: Beyond. May. 2011</a:t>
            </a:r>
            <a:endParaRPr lang="en-IE" sz="1200" b="1" dirty="0">
              <a:solidFill>
                <a:srgbClr val="162E6A"/>
              </a:solidFill>
            </a:endParaRPr>
          </a:p>
        </p:txBody>
      </p:sp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3140968"/>
            <a:ext cx="2672783" cy="2818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https://img0.etsystatic.com/000/0/6939081/il_570xN.3404418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88640"/>
            <a:ext cx="2459615" cy="27530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innerShdw blurRad="114300">
              <a:prstClr val="black"/>
            </a:innerShdw>
          </a:effectLst>
        </p:spPr>
      </p:pic>
      <p:sp>
        <p:nvSpPr>
          <p:cNvPr id="9" name="Rounded Rectangle 8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5544616" cy="864096"/>
          </a:xfrm>
        </p:spPr>
        <p:txBody>
          <a:bodyPr/>
          <a:lstStyle/>
          <a:p>
            <a:r>
              <a:rPr lang="en-US" sz="3200" dirty="0" smtClean="0"/>
              <a:t>Check-Ins/Location/Reviews</a:t>
            </a:r>
            <a:endParaRPr lang="en-GB" sz="3200" dirty="0"/>
          </a:p>
        </p:txBody>
      </p:sp>
      <p:sp>
        <p:nvSpPr>
          <p:cNvPr id="6" name="Content Placeholder 5"/>
          <p:cNvSpPr txBox="1">
            <a:spLocks/>
          </p:cNvSpPr>
          <p:nvPr/>
        </p:nvSpPr>
        <p:spPr bwMode="auto">
          <a:xfrm>
            <a:off x="395536" y="1052736"/>
            <a:ext cx="828092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342900" lvl="0" indent="-342900" eaLnBrk="0" hangingPunct="0">
              <a:spcBef>
                <a:spcPct val="20000"/>
              </a:spcBef>
              <a:spcAft>
                <a:spcPts val="600"/>
              </a:spcAft>
              <a:buFontTx/>
              <a:buChar char="•"/>
              <a:defRPr/>
            </a:pPr>
            <a:r>
              <a:rPr lang="en-IE" sz="24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Encourage Reviews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120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Visitors can write it there and then on their </a:t>
            </a:r>
            <a:r>
              <a:rPr lang="en-IE" b="0" kern="0" dirty="0" err="1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smartphones</a:t>
            </a:r>
            <a:endParaRPr lang="en-IE" b="0" kern="0" dirty="0" smtClean="0">
              <a:solidFill>
                <a:srgbClr val="071D49"/>
              </a:solidFill>
              <a:latin typeface="Calibri" pitchFamily="34" charset="0"/>
              <a:ea typeface="MS PGothic" charset="0"/>
              <a:cs typeface="Calibri" pitchFamily="34" charset="0"/>
            </a:endParaRPr>
          </a:p>
          <a:p>
            <a:pPr marL="800100" lvl="1" indent="-342900" eaLnBrk="0" hangingPunct="0">
              <a:spcBef>
                <a:spcPct val="20000"/>
              </a:spcBef>
              <a:spcAft>
                <a:spcPts val="120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Check-Ins are mini reviews in themselves!</a:t>
            </a:r>
          </a:p>
        </p:txBody>
      </p:sp>
      <p:pic>
        <p:nvPicPr>
          <p:cNvPr id="9" name="Picture 2" descr="How do online reviews affect opin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276872"/>
            <a:ext cx="5760640" cy="3533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0" y="5805264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 smtClean="0">
                <a:solidFill>
                  <a:srgbClr val="162E6A"/>
                </a:solidFill>
              </a:rPr>
              <a:t>Source: </a:t>
            </a:r>
            <a:r>
              <a:rPr lang="en-GB" sz="1200" b="1" dirty="0" err="1" smtClean="0">
                <a:solidFill>
                  <a:srgbClr val="162E6A"/>
                </a:solidFill>
              </a:rPr>
              <a:t>BrightLocal</a:t>
            </a:r>
            <a:r>
              <a:rPr lang="en-GB" sz="1200" b="1" dirty="0" smtClean="0">
                <a:solidFill>
                  <a:srgbClr val="162E6A"/>
                </a:solidFill>
              </a:rPr>
              <a:t>. June. 2013</a:t>
            </a:r>
            <a:endParaRPr lang="en-IE" sz="1200" b="1" dirty="0">
              <a:solidFill>
                <a:srgbClr val="162E6A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6" name="Picture 4" descr="http://www.linx.com/wp-content/uploads/2014/04/email-newsletter.jpg"/>
          <p:cNvPicPr>
            <a:picLocks noChangeAspect="1" noChangeArrowheads="1"/>
          </p:cNvPicPr>
          <p:nvPr/>
        </p:nvPicPr>
        <p:blipFill>
          <a:blip r:embed="rId2" cstate="print"/>
          <a:srcRect t="8880"/>
          <a:stretch>
            <a:fillRect/>
          </a:stretch>
        </p:blipFill>
        <p:spPr bwMode="auto">
          <a:xfrm>
            <a:off x="1" y="0"/>
            <a:ext cx="9144000" cy="607114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00808"/>
            <a:ext cx="9144000" cy="3312368"/>
          </a:xfrm>
          <a:solidFill>
            <a:schemeClr val="bg1">
              <a:alpha val="49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IE" sz="115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</a:t>
            </a:r>
            <a: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IE" sz="60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Mobile Optimised Email</a:t>
            </a:r>
            <a:endParaRPr lang="en-GB" sz="6000" dirty="0">
              <a:solidFill>
                <a:srgbClr val="162E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5544616" cy="864096"/>
          </a:xfrm>
        </p:spPr>
        <p:txBody>
          <a:bodyPr/>
          <a:lstStyle/>
          <a:p>
            <a:r>
              <a:rPr lang="en-US" sz="3200" dirty="0" smtClean="0"/>
              <a:t>Mobile </a:t>
            </a:r>
            <a:r>
              <a:rPr lang="en-US" sz="3200" dirty="0" err="1" smtClean="0"/>
              <a:t>Optimised</a:t>
            </a:r>
            <a:r>
              <a:rPr lang="en-US" sz="3200" dirty="0" smtClean="0"/>
              <a:t> Email</a:t>
            </a:r>
            <a:endParaRPr lang="en-GB" sz="3200" dirty="0"/>
          </a:p>
        </p:txBody>
      </p:sp>
      <p:sp>
        <p:nvSpPr>
          <p:cNvPr id="6" name="Content Placeholder 5"/>
          <p:cNvSpPr txBox="1">
            <a:spLocks/>
          </p:cNvSpPr>
          <p:nvPr/>
        </p:nvSpPr>
        <p:spPr bwMode="auto">
          <a:xfrm>
            <a:off x="395536" y="1052736"/>
            <a:ext cx="417646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I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If you don’t do email newsletters, you should re-think</a:t>
            </a:r>
            <a:r>
              <a:rPr kumimoji="0" lang="en-IE" sz="2400" b="0" i="0" u="none" strike="noStrike" kern="0" cap="none" spc="0" normalizeH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 now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lang="en-IE" sz="24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If you do, but you don’t optimise for mobile, you need to</a:t>
            </a:r>
            <a:endParaRPr kumimoji="0" lang="en-IE" sz="2400" b="0" i="0" u="none" strike="noStrike" kern="0" cap="none" spc="0" normalizeH="0" noProof="0" dirty="0" smtClean="0">
              <a:ln>
                <a:noFill/>
              </a:ln>
              <a:solidFill>
                <a:srgbClr val="071D49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90% of </a:t>
            </a:r>
            <a:r>
              <a:rPr lang="en-IE" b="0" kern="0" dirty="0" err="1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smartphone</a:t>
            </a: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 owners access the same email account on mobile and desktop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Mobile email opens grew 21% in 2013, from 43% in January to 51% in December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More email is read on mobile than on a desktop email client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Typically, more than 25% of email is read on a </a:t>
            </a:r>
            <a:r>
              <a:rPr lang="en-IE" b="0" kern="0" dirty="0" err="1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smartphone</a:t>
            </a: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5805264"/>
            <a:ext cx="5508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>
                <a:solidFill>
                  <a:srgbClr val="162E6A"/>
                </a:solidFill>
              </a:rPr>
              <a:t>Source: </a:t>
            </a:r>
            <a:r>
              <a:rPr lang="en-GB" sz="1200" dirty="0" smtClean="0">
                <a:solidFill>
                  <a:srgbClr val="162E6A"/>
                </a:solidFill>
              </a:rPr>
              <a:t>Litmus. October. 2013 &amp; </a:t>
            </a:r>
            <a:r>
              <a:rPr lang="en-GB" sz="1200" dirty="0" err="1" smtClean="0">
                <a:solidFill>
                  <a:srgbClr val="162E6A"/>
                </a:solidFill>
              </a:rPr>
              <a:t>Linx</a:t>
            </a:r>
            <a:r>
              <a:rPr lang="en-GB" sz="1200" b="1" dirty="0" smtClean="0">
                <a:solidFill>
                  <a:srgbClr val="162E6A"/>
                </a:solidFill>
              </a:rPr>
              <a:t>. April. 2014</a:t>
            </a:r>
            <a:endParaRPr lang="en-IE" sz="1200" b="1" dirty="0">
              <a:solidFill>
                <a:srgbClr val="162E6A"/>
              </a:solidFill>
            </a:endParaRPr>
          </a:p>
        </p:txBody>
      </p:sp>
      <p:pic>
        <p:nvPicPr>
          <p:cNvPr id="96258" name="Picture 2" descr="environment-sept-20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94163"/>
            <a:ext cx="4247851" cy="2270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6260" name="Picture 4" descr="mobile-open-detail-sept-20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429000"/>
            <a:ext cx="4248472" cy="2256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ounded Rectangle 7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5544616" cy="864096"/>
          </a:xfrm>
        </p:spPr>
        <p:txBody>
          <a:bodyPr/>
          <a:lstStyle/>
          <a:p>
            <a:r>
              <a:rPr lang="en-US" sz="3200" dirty="0" smtClean="0"/>
              <a:t>Mobile </a:t>
            </a:r>
            <a:r>
              <a:rPr lang="en-US" sz="3200" dirty="0" err="1" smtClean="0"/>
              <a:t>Optimised</a:t>
            </a:r>
            <a:r>
              <a:rPr lang="en-US" sz="3200" dirty="0" smtClean="0"/>
              <a:t> Email</a:t>
            </a:r>
            <a:endParaRPr lang="en-GB" sz="3200" dirty="0"/>
          </a:p>
        </p:txBody>
      </p:sp>
      <p:sp>
        <p:nvSpPr>
          <p:cNvPr id="6" name="Content Placeholder 5"/>
          <p:cNvSpPr txBox="1">
            <a:spLocks/>
          </p:cNvSpPr>
          <p:nvPr/>
        </p:nvSpPr>
        <p:spPr bwMode="auto">
          <a:xfrm>
            <a:off x="395536" y="836712"/>
            <a:ext cx="4176464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I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The 4 Steps</a:t>
            </a:r>
            <a:endParaRPr kumimoji="0" lang="en-IE" sz="2400" b="0" i="0" u="none" strike="noStrike" kern="0" cap="none" spc="0" normalizeH="0" noProof="0" dirty="0" smtClean="0">
              <a:ln>
                <a:noFill/>
              </a:ln>
              <a:solidFill>
                <a:srgbClr val="071D49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  <a:p>
            <a:pPr marL="914400" lvl="1" indent="-457200" eaLnBrk="0" hangingPunct="0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Reduce image file sizes for faster loading.</a:t>
            </a:r>
          </a:p>
          <a:p>
            <a:pPr marL="914400" lvl="1" indent="-457200" eaLnBrk="0" hangingPunct="0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Set image sizes by proportion of screen not pixels</a:t>
            </a:r>
          </a:p>
          <a:p>
            <a:pPr marL="914400" lvl="1" indent="-457200" eaLnBrk="0" hangingPunct="0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Make links and CTA buttons much bigger</a:t>
            </a:r>
          </a:p>
          <a:p>
            <a:pPr marL="914400" lvl="1" indent="-457200" eaLnBrk="0" hangingPunct="0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Use a responsive design/template.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0" y="916299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>
                <a:solidFill>
                  <a:srgbClr val="162E6A"/>
                </a:solidFill>
              </a:rPr>
              <a:t>Not Optimised</a:t>
            </a:r>
            <a:endParaRPr lang="en-IE" sz="1200" b="1" dirty="0">
              <a:solidFill>
                <a:srgbClr val="162E6A"/>
              </a:solidFill>
            </a:endParaRPr>
          </a:p>
        </p:txBody>
      </p:sp>
      <p:pic>
        <p:nvPicPr>
          <p:cNvPr id="97282" name="Picture 2" descr="Screen_Shot_2013-12-11_at_11.53.38_A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1" y="1204331"/>
            <a:ext cx="2160240" cy="4240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7284" name="Picture 4" descr="Screen_Shot_2013-12-11_at_11.51.12_A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18386" y="1772816"/>
            <a:ext cx="2134772" cy="42357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6876256" y="1484784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>
                <a:solidFill>
                  <a:srgbClr val="162E6A"/>
                </a:solidFill>
              </a:rPr>
              <a:t>Optimised</a:t>
            </a:r>
            <a:endParaRPr lang="en-IE" sz="1200" b="1" dirty="0">
              <a:solidFill>
                <a:srgbClr val="162E6A"/>
              </a:solidFill>
            </a:endParaRPr>
          </a:p>
        </p:txBody>
      </p:sp>
      <p:pic>
        <p:nvPicPr>
          <p:cNvPr id="97286" name="Picture 6" descr="http://blog.equinux.com/wordpress/wp-content/uploads/2013/07/desktop-iphon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2048" y="3774197"/>
            <a:ext cx="1763688" cy="2324861"/>
          </a:xfrm>
          <a:prstGeom prst="rect">
            <a:avLst/>
          </a:prstGeom>
          <a:noFill/>
        </p:spPr>
      </p:pic>
      <p:pic>
        <p:nvPicPr>
          <p:cNvPr id="97288" name="Picture 8" descr="http://blog.equinux.com/wordpress/wp-content/uploads/2013/07/mobile-iphon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31659" y="3789040"/>
            <a:ext cx="1680301" cy="2298957"/>
          </a:xfrm>
          <a:prstGeom prst="rect">
            <a:avLst/>
          </a:prstGeom>
          <a:noFill/>
        </p:spPr>
      </p:pic>
      <p:sp>
        <p:nvSpPr>
          <p:cNvPr id="10" name="Rounded Rectangle 9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2" name="Picture 4" descr="http://nativemobile.com/wordpress/wp-content/uploads/2014/07/HyprMX-Hires-Laughlin-to-Help-Bring-Fortune-500-Brand-Ads-to-Mobi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" y="0"/>
            <a:ext cx="9158456" cy="610325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00808"/>
            <a:ext cx="9144000" cy="3312368"/>
          </a:xfrm>
          <a:solidFill>
            <a:schemeClr val="bg1">
              <a:alpha val="49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IE" sz="115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</a:t>
            </a:r>
            <a: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IE" sz="60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Mobile Ads</a:t>
            </a:r>
            <a:endParaRPr lang="en-GB" sz="6000" dirty="0">
              <a:solidFill>
                <a:srgbClr val="162E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5544616" cy="864096"/>
          </a:xfrm>
        </p:spPr>
        <p:txBody>
          <a:bodyPr/>
          <a:lstStyle/>
          <a:p>
            <a:r>
              <a:rPr lang="en-US" sz="3200" dirty="0" smtClean="0"/>
              <a:t>Mobile Ads</a:t>
            </a:r>
            <a:endParaRPr lang="en-GB" sz="3200" dirty="0"/>
          </a:p>
        </p:txBody>
      </p:sp>
      <p:sp>
        <p:nvSpPr>
          <p:cNvPr id="6" name="Content Placeholder 5"/>
          <p:cNvSpPr txBox="1">
            <a:spLocks/>
          </p:cNvSpPr>
          <p:nvPr/>
        </p:nvSpPr>
        <p:spPr bwMode="auto">
          <a:xfrm>
            <a:off x="395536" y="1052736"/>
            <a:ext cx="417646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I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Mobile advertising provides amazing opportunities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lang="en-IE" sz="2400" b="0" kern="0" noProof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They benefit from: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600"/>
              </a:spcAft>
              <a:buFont typeface="Calibri" pitchFamily="34" charset="0"/>
              <a:buChar char="–"/>
            </a:pPr>
            <a:r>
              <a:rPr lang="en-IE" sz="2400" b="0" kern="0" noProof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Growing impressions share (although still lower overall)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600"/>
              </a:spcAft>
              <a:buFont typeface="Calibri" pitchFamily="34" charset="0"/>
              <a:buChar char="–"/>
            </a:pPr>
            <a:r>
              <a:rPr lang="en-IE" sz="2400" b="0" kern="0" noProof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Higher CTR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600"/>
              </a:spcAft>
              <a:buFont typeface="Calibri" pitchFamily="34" charset="0"/>
              <a:buChar char="–"/>
            </a:pPr>
            <a:r>
              <a:rPr lang="en-IE" sz="2400" b="0" kern="0" noProof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Lower CPC</a:t>
            </a:r>
            <a:endParaRPr kumimoji="0" lang="en-IE" sz="2400" b="0" i="0" u="none" strike="noStrike" kern="0" cap="none" spc="0" normalizeH="0" noProof="0" dirty="0" smtClean="0">
              <a:ln>
                <a:noFill/>
              </a:ln>
              <a:solidFill>
                <a:srgbClr val="071D49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805264"/>
            <a:ext cx="5508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>
                <a:solidFill>
                  <a:srgbClr val="162E6A"/>
                </a:solidFill>
              </a:rPr>
              <a:t>Source: </a:t>
            </a:r>
            <a:r>
              <a:rPr lang="en-GB" sz="1200" dirty="0" smtClean="0">
                <a:solidFill>
                  <a:srgbClr val="162E6A"/>
                </a:solidFill>
              </a:rPr>
              <a:t>The Search Agency</a:t>
            </a:r>
            <a:r>
              <a:rPr lang="en-GB" sz="1200" b="1" dirty="0" smtClean="0">
                <a:solidFill>
                  <a:srgbClr val="162E6A"/>
                </a:solidFill>
              </a:rPr>
              <a:t>. April. 2014 &amp; Google Insights. 2013</a:t>
            </a:r>
            <a:endParaRPr lang="en-IE" sz="1200" b="1" dirty="0">
              <a:solidFill>
                <a:srgbClr val="162E6A"/>
              </a:solidFill>
            </a:endParaRPr>
          </a:p>
        </p:txBody>
      </p:sp>
      <p:pic>
        <p:nvPicPr>
          <p:cNvPr id="98306" name="Picture 2" descr="impressions-by-device-yoy-the-search-agenc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1189" y="355271"/>
            <a:ext cx="3869284" cy="2281642"/>
          </a:xfrm>
          <a:prstGeom prst="rect">
            <a:avLst/>
          </a:prstGeom>
          <a:noFill/>
        </p:spPr>
      </p:pic>
      <p:pic>
        <p:nvPicPr>
          <p:cNvPr id="98308" name="Picture 4" descr="http://www.marinsoftware.com/wp-content/uploads/images/resources/ec_side_graphs.png"/>
          <p:cNvPicPr>
            <a:picLocks noChangeAspect="1" noChangeArrowheads="1"/>
          </p:cNvPicPr>
          <p:nvPr/>
        </p:nvPicPr>
        <p:blipFill>
          <a:blip r:embed="rId3" cstate="print"/>
          <a:srcRect t="1274" b="79626"/>
          <a:stretch>
            <a:fillRect/>
          </a:stretch>
        </p:blipFill>
        <p:spPr bwMode="auto">
          <a:xfrm>
            <a:off x="3779912" y="2924944"/>
            <a:ext cx="2592288" cy="2887837"/>
          </a:xfrm>
          <a:prstGeom prst="rect">
            <a:avLst/>
          </a:prstGeom>
          <a:noFill/>
        </p:spPr>
      </p:pic>
      <p:pic>
        <p:nvPicPr>
          <p:cNvPr id="10" name="Picture 4" descr="http://www.marinsoftware.com/wp-content/uploads/images/resources/ec_side_graphs.png"/>
          <p:cNvPicPr>
            <a:picLocks noChangeAspect="1" noChangeArrowheads="1"/>
          </p:cNvPicPr>
          <p:nvPr/>
        </p:nvPicPr>
        <p:blipFill>
          <a:blip r:embed="rId3" cstate="print"/>
          <a:srcRect t="81018"/>
          <a:stretch>
            <a:fillRect/>
          </a:stretch>
        </p:blipFill>
        <p:spPr bwMode="auto">
          <a:xfrm>
            <a:off x="6516216" y="2895925"/>
            <a:ext cx="2627784" cy="2909339"/>
          </a:xfrm>
          <a:prstGeom prst="rect">
            <a:avLst/>
          </a:prstGeom>
          <a:noFill/>
        </p:spPr>
      </p:pic>
      <p:sp>
        <p:nvSpPr>
          <p:cNvPr id="8" name="Rounded Rectangle 7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5544616" cy="864096"/>
          </a:xfrm>
        </p:spPr>
        <p:txBody>
          <a:bodyPr/>
          <a:lstStyle/>
          <a:p>
            <a:r>
              <a:rPr lang="en-US" sz="3200" dirty="0" smtClean="0"/>
              <a:t>Mobile Ads</a:t>
            </a:r>
            <a:endParaRPr lang="en-GB" sz="3200" dirty="0"/>
          </a:p>
        </p:txBody>
      </p:sp>
      <p:sp>
        <p:nvSpPr>
          <p:cNvPr id="6" name="Content Placeholder 5"/>
          <p:cNvSpPr txBox="1">
            <a:spLocks/>
          </p:cNvSpPr>
          <p:nvPr/>
        </p:nvSpPr>
        <p:spPr bwMode="auto">
          <a:xfrm>
            <a:off x="395536" y="1052736"/>
            <a:ext cx="417646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lang="en-IE" sz="24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When advertising on mobile platforms, use all the options available</a:t>
            </a:r>
            <a:endParaRPr kumimoji="0" lang="en-IE" sz="2400" b="0" i="0" u="none" strike="noStrike" kern="0" cap="none" spc="0" normalizeH="0" noProof="0" dirty="0" smtClean="0">
              <a:ln>
                <a:noFill/>
              </a:ln>
              <a:solidFill>
                <a:srgbClr val="071D49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Click-To-Call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Create mobile preferred ad with specific ad text pointing to mobile site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Ad Location Extensions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Mobile adjusted bids</a:t>
            </a:r>
          </a:p>
          <a:p>
            <a:pPr marL="800100" lvl="1" indent="-342900" eaLnBrk="0" hangingPunct="0">
              <a:spcBef>
                <a:spcPct val="20000"/>
              </a:spcBef>
              <a:spcAft>
                <a:spcPts val="0"/>
              </a:spcAft>
              <a:buFont typeface="Calibri" pitchFamily="34" charset="0"/>
              <a:buChar char="–"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Use ad scheduling &amp; adjust bids by time of day</a:t>
            </a:r>
          </a:p>
          <a:p>
            <a:pPr marL="342900" lvl="0" indent="-342900" eaLnBrk="0" hangingPunct="0">
              <a:spcBef>
                <a:spcPct val="20000"/>
              </a:spcBef>
              <a:spcAft>
                <a:spcPts val="600"/>
              </a:spcAft>
              <a:buFontTx/>
              <a:buChar char="•"/>
              <a:defRPr/>
            </a:pPr>
            <a:r>
              <a:rPr lang="en-IE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You can even bid by weather conditions in your target area</a:t>
            </a:r>
          </a:p>
        </p:txBody>
      </p:sp>
      <p:pic>
        <p:nvPicPr>
          <p:cNvPr id="8" name="Picture 2" descr="http://static6.businessinsider.com/image/51b5bf86eab8eaaf6c000020/information-on-more-than-17-million-mobile-customers-will-soon-be-used-to-sell-ads.jpg"/>
          <p:cNvPicPr>
            <a:picLocks noChangeAspect="1" noChangeArrowheads="1"/>
          </p:cNvPicPr>
          <p:nvPr/>
        </p:nvPicPr>
        <p:blipFill>
          <a:blip r:embed="rId2" cstate="print"/>
          <a:srcRect l="1926" r="511" b="12947"/>
          <a:stretch>
            <a:fillRect/>
          </a:stretch>
        </p:blipFill>
        <p:spPr bwMode="auto">
          <a:xfrm>
            <a:off x="4716016" y="1916832"/>
            <a:ext cx="4303059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ounded Rectangle 4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s://www.localenterprise.ie/images_upload/DublinCity/News/News%20Images/Ireland.JPG"/>
          <p:cNvPicPr>
            <a:picLocks noChangeAspect="1" noChangeArrowheads="1"/>
          </p:cNvPicPr>
          <p:nvPr/>
        </p:nvPicPr>
        <p:blipFill>
          <a:blip r:embed="rId2" cstate="print"/>
          <a:srcRect t="3774" b="7782"/>
          <a:stretch>
            <a:fillRect/>
          </a:stretch>
        </p:blipFill>
        <p:spPr bwMode="auto">
          <a:xfrm>
            <a:off x="0" y="0"/>
            <a:ext cx="9144000" cy="609329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495178"/>
            <a:ext cx="9144000" cy="1867644"/>
          </a:xfrm>
          <a:solidFill>
            <a:schemeClr val="bg1">
              <a:alpha val="49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Does This </a:t>
            </a:r>
            <a:b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IE" sz="72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Fit Into Tourism?</a:t>
            </a:r>
            <a:endParaRPr lang="en-GB" sz="7200" dirty="0">
              <a:solidFill>
                <a:srgbClr val="162E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348880"/>
            <a:ext cx="7772400" cy="3747120"/>
          </a:xfrm>
        </p:spPr>
        <p:txBody>
          <a:bodyPr anchor="ctr"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IE" sz="4000" dirty="0" smtClean="0"/>
              <a:t>Mobile-centric </a:t>
            </a:r>
            <a:r>
              <a:rPr lang="en-IE" sz="4000" dirty="0"/>
              <a:t>version of the addition of local entries to search engine results</a:t>
            </a:r>
            <a:r>
              <a:rPr lang="en-IE" sz="4000" dirty="0" smtClean="0"/>
              <a:t>.</a:t>
            </a:r>
          </a:p>
          <a:p>
            <a:pPr marL="0" indent="0" algn="ctr">
              <a:buNone/>
            </a:pPr>
            <a:r>
              <a:rPr lang="en-IE" sz="4000" dirty="0" smtClean="0"/>
              <a:t> </a:t>
            </a:r>
          </a:p>
          <a:p>
            <a:pPr marL="0" indent="0" algn="ctr">
              <a:buNone/>
            </a:pPr>
            <a:r>
              <a:rPr lang="en-IE" sz="4000" dirty="0" err="1" smtClean="0"/>
              <a:t>SoLoMo</a:t>
            </a:r>
            <a:r>
              <a:rPr lang="en-IE" sz="4000" dirty="0" smtClean="0"/>
              <a:t> </a:t>
            </a:r>
            <a:r>
              <a:rPr lang="en-IE" sz="4000" dirty="0"/>
              <a:t>emerged as a result of the </a:t>
            </a:r>
            <a:r>
              <a:rPr lang="en-IE" sz="4000" dirty="0" smtClean="0"/>
              <a:t>growth </a:t>
            </a:r>
            <a:r>
              <a:rPr lang="en-IE" sz="4000" dirty="0"/>
              <a:t>of </a:t>
            </a:r>
            <a:r>
              <a:rPr lang="en-IE" sz="4000" dirty="0" err="1" smtClean="0"/>
              <a:t>smartphones</a:t>
            </a:r>
            <a:r>
              <a:rPr lang="en-IE" sz="4000" dirty="0" smtClean="0"/>
              <a:t> and the </a:t>
            </a:r>
            <a:r>
              <a:rPr lang="en-IE" sz="4000" dirty="0"/>
              <a:t>greater local precision </a:t>
            </a:r>
            <a:r>
              <a:rPr lang="en-IE" sz="4000" dirty="0" smtClean="0"/>
              <a:t>they provide.</a:t>
            </a:r>
          </a:p>
          <a:p>
            <a:pPr marL="0" indent="0" algn="ctr">
              <a:buNone/>
            </a:pPr>
            <a:endParaRPr lang="en-IE" sz="4000" dirty="0" smtClean="0"/>
          </a:p>
          <a:p>
            <a:pPr marL="0" indent="0" algn="ctr">
              <a:buNone/>
            </a:pPr>
            <a:r>
              <a:rPr lang="en-IE" sz="4000" dirty="0" smtClean="0"/>
              <a:t>So MOBILE is the key! </a:t>
            </a:r>
          </a:p>
          <a:p>
            <a:pPr marL="0" indent="0" algn="ctr">
              <a:buNone/>
            </a:pPr>
            <a:r>
              <a:rPr lang="en-IE" sz="4000" dirty="0" smtClean="0"/>
              <a:t>Think </a:t>
            </a:r>
            <a:r>
              <a:rPr lang="en-IE" sz="4000" dirty="0" err="1" smtClean="0"/>
              <a:t>SoLo</a:t>
            </a:r>
            <a:r>
              <a:rPr lang="en-IE" sz="5100" b="1" dirty="0" err="1" smtClean="0">
                <a:solidFill>
                  <a:srgbClr val="FF0000"/>
                </a:solidFill>
              </a:rPr>
              <a:t>MO</a:t>
            </a:r>
            <a:r>
              <a:rPr lang="en-IE" sz="4000" dirty="0" smtClean="0"/>
              <a:t>!</a:t>
            </a:r>
            <a:endParaRPr lang="en-GB" sz="4000" dirty="0"/>
          </a:p>
        </p:txBody>
      </p:sp>
      <p:pic>
        <p:nvPicPr>
          <p:cNvPr id="1026" name="Picture 2" descr="http://wearesocialpeople.com/wp-content/uploads/2012/05/solom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0" y="260648"/>
            <a:ext cx="5524500" cy="1943101"/>
          </a:xfrm>
          <a:prstGeom prst="rect">
            <a:avLst/>
          </a:prstGeom>
          <a:noFill/>
        </p:spPr>
      </p:pic>
      <p:sp>
        <p:nvSpPr>
          <p:cNvPr id="4" name="Rounded Rectangle 3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lder couple travelling.jpg"/>
          <p:cNvPicPr>
            <a:picLocks noChangeAspect="1"/>
          </p:cNvPicPr>
          <p:nvPr/>
        </p:nvPicPr>
        <p:blipFill>
          <a:blip r:embed="rId2" cstate="print"/>
          <a:srcRect r="13322"/>
          <a:stretch>
            <a:fillRect/>
          </a:stretch>
        </p:blipFill>
        <p:spPr>
          <a:xfrm>
            <a:off x="5158464" y="1004718"/>
            <a:ext cx="3985536" cy="50885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429615">
            <a:off x="141511" y="488046"/>
            <a:ext cx="8915400" cy="816429"/>
          </a:xfrm>
          <a:solidFill>
            <a:srgbClr val="162E6A"/>
          </a:solidFill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The 7 Stages of Travel</a:t>
            </a:r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251520" y="1484784"/>
          <a:ext cx="5184576" cy="4611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915433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://i.huffpost.com/gen/1878167/thumbs/o-USING-SMARTPHONES-ON-COUCH-facebook.jpg"/>
          <p:cNvPicPr>
            <a:picLocks noChangeAspect="1" noChangeArrowheads="1"/>
          </p:cNvPicPr>
          <p:nvPr/>
        </p:nvPicPr>
        <p:blipFill>
          <a:blip r:embed="rId2" cstate="print"/>
          <a:srcRect l="12606" r="12606"/>
          <a:stretch>
            <a:fillRect/>
          </a:stretch>
        </p:blipFill>
        <p:spPr bwMode="auto">
          <a:xfrm>
            <a:off x="0" y="0"/>
            <a:ext cx="9144000" cy="611324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429615">
            <a:off x="144044" y="590251"/>
            <a:ext cx="4789503" cy="816429"/>
          </a:xfrm>
          <a:solidFill>
            <a:srgbClr val="162E6A"/>
          </a:solidFill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Step 1 - Dreaming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220072" y="1"/>
            <a:ext cx="3454152" cy="6124352"/>
          </a:xfrm>
          <a:solidFill>
            <a:schemeClr val="bg1">
              <a:alpha val="49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</a:pPr>
            <a:r>
              <a:rPr lang="en-IE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Travellers are not actively planning</a:t>
            </a:r>
          </a:p>
          <a:p>
            <a:pPr>
              <a:lnSpc>
                <a:spcPct val="90000"/>
              </a:lnSpc>
            </a:pPr>
            <a:r>
              <a:rPr lang="en-IE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Their brains are like sponges</a:t>
            </a:r>
          </a:p>
          <a:p>
            <a:pPr>
              <a:lnSpc>
                <a:spcPct val="90000"/>
              </a:lnSpc>
            </a:pPr>
            <a:r>
              <a:rPr lang="en-IE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are open to ideas and interesting things</a:t>
            </a:r>
          </a:p>
          <a:p>
            <a:pPr>
              <a:lnSpc>
                <a:spcPct val="90000"/>
              </a:lnSpc>
            </a:pPr>
            <a:r>
              <a:rPr lang="en-IE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Engage Them – Tempt Them</a:t>
            </a:r>
          </a:p>
          <a:p>
            <a:pPr>
              <a:lnSpc>
                <a:spcPct val="90000"/>
              </a:lnSpc>
            </a:pPr>
            <a:r>
              <a:rPr lang="en-IE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just offers, but what’s happening in your area</a:t>
            </a:r>
          </a:p>
          <a:p>
            <a:pPr>
              <a:lnSpc>
                <a:spcPct val="90000"/>
              </a:lnSpc>
            </a:pPr>
            <a:r>
              <a:rPr lang="en-IE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 engagement from past &amp; current visitors too</a:t>
            </a:r>
            <a:endParaRPr lang="en-GB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 rot="536109">
            <a:off x="1741511" y="4749868"/>
            <a:ext cx="2236642" cy="816429"/>
          </a:xfrm>
          <a:prstGeom prst="rect">
            <a:avLst/>
          </a:prstGeom>
          <a:solidFill>
            <a:srgbClr val="162E6A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Activity Type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LOcal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915433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1151"/>
          <a:stretch/>
        </p:blipFill>
        <p:spPr>
          <a:xfrm>
            <a:off x="0" y="-1"/>
            <a:ext cx="9144000" cy="60932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642449">
            <a:off x="4157235" y="594813"/>
            <a:ext cx="4789503" cy="816429"/>
          </a:xfrm>
          <a:solidFill>
            <a:srgbClr val="162E6A"/>
          </a:solidFill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Step 2 - Planning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95536" y="1"/>
            <a:ext cx="3454152" cy="6092455"/>
          </a:xfrm>
          <a:solidFill>
            <a:schemeClr val="bg1">
              <a:alpha val="49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2500" lnSpcReduction="20000"/>
          </a:bodyPr>
          <a:lstStyle/>
          <a:p>
            <a:r>
              <a:rPr lang="en-IE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Travellers are in detail mode</a:t>
            </a:r>
          </a:p>
          <a:p>
            <a:r>
              <a:rPr lang="en-IE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Give them as much information as you can</a:t>
            </a:r>
          </a:p>
          <a:p>
            <a:r>
              <a:rPr lang="en-IE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they get all the info they want on all platforms?</a:t>
            </a:r>
          </a:p>
          <a:p>
            <a:r>
              <a:rPr lang="en-IE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comparison tools to help them decide</a:t>
            </a:r>
          </a:p>
          <a:p>
            <a:r>
              <a:rPr lang="en-IE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may not be ready to book yet, but offers and strong CTA is key</a:t>
            </a:r>
          </a:p>
          <a:p>
            <a:r>
              <a:rPr lang="en-IE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MANAGE YOUR ONLINE REPUTATION!!!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 rot="20894739">
            <a:off x="5053582" y="4467186"/>
            <a:ext cx="3207070" cy="816429"/>
          </a:xfrm>
          <a:prstGeom prst="rect">
            <a:avLst/>
          </a:prstGeom>
          <a:solidFill>
            <a:srgbClr val="162E6A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Activity Type </a:t>
            </a:r>
            <a:b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</a:b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SOcial-LOcal-MObile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915433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1151"/>
          <a:stretch/>
        </p:blipFill>
        <p:spPr>
          <a:xfrm>
            <a:off x="-1" y="0"/>
            <a:ext cx="9144001" cy="60932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429615">
            <a:off x="144044" y="590251"/>
            <a:ext cx="4789503" cy="816429"/>
          </a:xfrm>
          <a:solidFill>
            <a:srgbClr val="162E6A"/>
          </a:solidFill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Step 3 - Booking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220072" y="0"/>
            <a:ext cx="3454152" cy="6103088"/>
          </a:xfrm>
          <a:solidFill>
            <a:schemeClr val="bg1">
              <a:alpha val="49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</a:pPr>
            <a:r>
              <a:rPr lang="en-IE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Travellers have decided and they want to book NOW!</a:t>
            </a:r>
          </a:p>
          <a:p>
            <a:pPr>
              <a:lnSpc>
                <a:spcPct val="90000"/>
              </a:lnSpc>
            </a:pPr>
            <a:r>
              <a:rPr lang="en-IE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 get in the way</a:t>
            </a:r>
          </a:p>
          <a:p>
            <a:pPr>
              <a:lnSpc>
                <a:spcPct val="90000"/>
              </a:lnSpc>
            </a:pPr>
            <a:r>
              <a:rPr lang="en-IE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it as easy as possible on all platforms</a:t>
            </a:r>
          </a:p>
          <a:p>
            <a:pPr>
              <a:lnSpc>
                <a:spcPct val="90000"/>
              </a:lnSpc>
            </a:pPr>
            <a:r>
              <a:rPr lang="en-IE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 give them a broken experience</a:t>
            </a:r>
          </a:p>
          <a:p>
            <a:pPr>
              <a:lnSpc>
                <a:spcPct val="90000"/>
              </a:lnSpc>
            </a:pPr>
            <a:r>
              <a:rPr lang="en-IE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Think </a:t>
            </a:r>
            <a:r>
              <a:rPr lang="en-IE" sz="27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upsells</a:t>
            </a:r>
            <a:r>
              <a:rPr lang="en-IE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upgrades</a:t>
            </a:r>
          </a:p>
          <a:p>
            <a:pPr>
              <a:lnSpc>
                <a:spcPct val="90000"/>
              </a:lnSpc>
            </a:pPr>
            <a:r>
              <a:rPr lang="en-IE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Think complementary sales (other services from 3rd parties)</a:t>
            </a:r>
            <a:endParaRPr lang="en-GB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 rot="782109">
            <a:off x="314947" y="3841520"/>
            <a:ext cx="2128713" cy="816429"/>
          </a:xfrm>
          <a:prstGeom prst="rect">
            <a:avLst/>
          </a:prstGeom>
          <a:solidFill>
            <a:srgbClr val="162E6A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Activity Type </a:t>
            </a:r>
            <a:b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</a:b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MObile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915433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http://timedotcom.files.wordpress.com/2014/02/1800_wdating_0217.jpg?w=11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944" cy="609329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642449">
            <a:off x="4157235" y="410442"/>
            <a:ext cx="4789503" cy="816429"/>
          </a:xfrm>
          <a:solidFill>
            <a:srgbClr val="162E6A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Step 4 - Anticipating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95536" y="1"/>
            <a:ext cx="3454152" cy="6092455"/>
          </a:xfrm>
          <a:solidFill>
            <a:schemeClr val="bg1">
              <a:alpha val="49000"/>
            </a:schemeClr>
          </a:solidFill>
        </p:spPr>
        <p:txBody>
          <a:bodyPr anchor="ctr">
            <a:normAutofit fontScale="85000" lnSpcReduction="20000"/>
          </a:bodyPr>
          <a:lstStyle/>
          <a:p>
            <a:r>
              <a:rPr lang="en-I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Trip is booked!</a:t>
            </a:r>
          </a:p>
          <a:p>
            <a:r>
              <a:rPr lang="en-I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want to (and will) tell everyone</a:t>
            </a:r>
          </a:p>
          <a:p>
            <a:r>
              <a:rPr lang="en-I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it easy for them</a:t>
            </a:r>
          </a:p>
          <a:p>
            <a:r>
              <a:rPr lang="en-I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Give them cool content to share</a:t>
            </a:r>
          </a:p>
          <a:p>
            <a:r>
              <a:rPr lang="en-I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it shareable</a:t>
            </a:r>
          </a:p>
          <a:p>
            <a:r>
              <a:rPr lang="en-I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Send them emails/texts about the things they’ll enjoy</a:t>
            </a:r>
          </a:p>
          <a:p>
            <a:r>
              <a:rPr lang="en-I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 them know about </a:t>
            </a:r>
            <a:r>
              <a:rPr lang="en-IE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upsells</a:t>
            </a:r>
            <a:r>
              <a:rPr lang="en-I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cross-sells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 rot="20894739">
            <a:off x="6196995" y="4349487"/>
            <a:ext cx="2051540" cy="816429"/>
          </a:xfrm>
          <a:prstGeom prst="rect">
            <a:avLst/>
          </a:prstGeom>
          <a:solidFill>
            <a:srgbClr val="162E6A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Activity Type </a:t>
            </a:r>
            <a:b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</a:b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SOcial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915433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553"/>
            <a:ext cx="9144000" cy="613257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99728">
            <a:off x="4246466" y="742118"/>
            <a:ext cx="4789503" cy="816429"/>
          </a:xfrm>
          <a:solidFill>
            <a:srgbClr val="162E6A"/>
          </a:solidFill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Step 5 - Travelling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11560" y="0"/>
            <a:ext cx="3454152" cy="6113721"/>
          </a:xfrm>
          <a:solidFill>
            <a:schemeClr val="bg1">
              <a:alpha val="49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IE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Travelling can be stressful – so help them</a:t>
            </a:r>
          </a:p>
          <a:p>
            <a:pPr>
              <a:lnSpc>
                <a:spcPct val="90000"/>
              </a:lnSpc>
            </a:pPr>
            <a:r>
              <a:rPr lang="en-IE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Send important reminders a day or two before travel</a:t>
            </a:r>
          </a:p>
          <a:p>
            <a:pPr>
              <a:lnSpc>
                <a:spcPct val="90000"/>
              </a:lnSpc>
            </a:pPr>
            <a:r>
              <a:rPr lang="en-IE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Send useful information (directions, maps, etc.)</a:t>
            </a:r>
          </a:p>
          <a:p>
            <a:pPr>
              <a:lnSpc>
                <a:spcPct val="90000"/>
              </a:lnSpc>
            </a:pPr>
            <a:r>
              <a:rPr lang="en-IE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Send coupons and vouchers for complementary services</a:t>
            </a:r>
          </a:p>
          <a:p>
            <a:pPr>
              <a:lnSpc>
                <a:spcPct val="90000"/>
              </a:lnSpc>
            </a:pPr>
            <a:r>
              <a:rPr lang="en-IE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the experience easy!</a:t>
            </a:r>
          </a:p>
          <a:p>
            <a:pPr>
              <a:lnSpc>
                <a:spcPct val="90000"/>
              </a:lnSpc>
            </a:pPr>
            <a:r>
              <a:rPr lang="en-IE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Ensure all content is mobile-friendly</a:t>
            </a:r>
            <a:endParaRPr lang="en-GB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 rot="20894739">
            <a:off x="6112721" y="4358161"/>
            <a:ext cx="2136708" cy="816429"/>
          </a:xfrm>
          <a:prstGeom prst="rect">
            <a:avLst/>
          </a:prstGeom>
          <a:solidFill>
            <a:srgbClr val="162E6A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Activity Type </a:t>
            </a:r>
            <a:b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</a:b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MObile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915433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151"/>
          <a:stretch/>
        </p:blipFill>
        <p:spPr>
          <a:xfrm>
            <a:off x="0" y="0"/>
            <a:ext cx="9144001" cy="60932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429615">
            <a:off x="144044" y="590251"/>
            <a:ext cx="4789503" cy="816429"/>
          </a:xfrm>
          <a:solidFill>
            <a:srgbClr val="162E6A"/>
          </a:solidFill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Step 6 - Destination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220072" y="0"/>
            <a:ext cx="3454152" cy="6093295"/>
          </a:xfrm>
          <a:solidFill>
            <a:schemeClr val="bg1">
              <a:alpha val="49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IE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have arrived</a:t>
            </a:r>
          </a:p>
          <a:p>
            <a:pPr>
              <a:lnSpc>
                <a:spcPct val="90000"/>
              </a:lnSpc>
            </a:pPr>
            <a:r>
              <a:rPr lang="en-IE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want to let people know &amp; share their experience</a:t>
            </a:r>
          </a:p>
          <a:p>
            <a:pPr>
              <a:lnSpc>
                <a:spcPct val="90000"/>
              </a:lnSpc>
            </a:pPr>
            <a:r>
              <a:rPr lang="en-IE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 THEM</a:t>
            </a:r>
          </a:p>
          <a:p>
            <a:pPr>
              <a:lnSpc>
                <a:spcPct val="90000"/>
              </a:lnSpc>
            </a:pPr>
            <a:r>
              <a:rPr lang="en-IE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Give them Wi-Fi</a:t>
            </a:r>
          </a:p>
          <a:p>
            <a:pPr>
              <a:lnSpc>
                <a:spcPct val="90000"/>
              </a:lnSpc>
            </a:pPr>
            <a:r>
              <a:rPr lang="en-IE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visible on location services</a:t>
            </a:r>
          </a:p>
          <a:p>
            <a:pPr>
              <a:lnSpc>
                <a:spcPct val="90000"/>
              </a:lnSpc>
            </a:pPr>
            <a:r>
              <a:rPr lang="en-IE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Promote check-ins, sharing, reviews and likes and incentivise action</a:t>
            </a:r>
          </a:p>
          <a:p>
            <a:pPr>
              <a:lnSpc>
                <a:spcPct val="90000"/>
              </a:lnSpc>
            </a:pPr>
            <a:r>
              <a:rPr lang="en-IE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Send messages about what they can do each day and local news</a:t>
            </a:r>
          </a:p>
          <a:p>
            <a:pPr>
              <a:lnSpc>
                <a:spcPct val="90000"/>
              </a:lnSpc>
            </a:pPr>
            <a:endParaRPr lang="en-GB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 rot="685614">
            <a:off x="300522" y="4676977"/>
            <a:ext cx="3207070" cy="816429"/>
          </a:xfrm>
          <a:prstGeom prst="rect">
            <a:avLst/>
          </a:prstGeom>
          <a:solidFill>
            <a:srgbClr val="162E6A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Activity Type </a:t>
            </a:r>
            <a:b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</a:b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SOcial-LOcal-MObile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915433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34981" cy="6090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99728">
            <a:off x="4246466" y="742118"/>
            <a:ext cx="4789503" cy="816429"/>
          </a:xfrm>
          <a:solidFill>
            <a:srgbClr val="162E6A"/>
          </a:solidFill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Step 7 - Sharing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11560" y="2"/>
            <a:ext cx="3454152" cy="6090247"/>
          </a:xfrm>
          <a:solidFill>
            <a:schemeClr val="bg1">
              <a:alpha val="49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IE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traveller returns home they continue sharing</a:t>
            </a:r>
          </a:p>
          <a:p>
            <a:pPr>
              <a:lnSpc>
                <a:spcPct val="90000"/>
              </a:lnSpc>
            </a:pPr>
            <a:r>
              <a:rPr lang="en-IE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Encourage it and get involved</a:t>
            </a:r>
          </a:p>
          <a:p>
            <a:pPr>
              <a:lnSpc>
                <a:spcPct val="90000"/>
              </a:lnSpc>
            </a:pPr>
            <a:r>
              <a:rPr lang="en-IE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Encourage them to like and share to your pages</a:t>
            </a:r>
          </a:p>
          <a:p>
            <a:pPr>
              <a:lnSpc>
                <a:spcPct val="90000"/>
              </a:lnSpc>
            </a:pPr>
            <a:r>
              <a:rPr lang="en-IE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Send messages asking them to tell you what they loved and write a review on major sites</a:t>
            </a:r>
          </a:p>
          <a:p>
            <a:pPr>
              <a:lnSpc>
                <a:spcPct val="90000"/>
              </a:lnSpc>
            </a:pPr>
            <a:r>
              <a:rPr lang="en-IE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Send shareable content with offers for return visits or new customers</a:t>
            </a:r>
          </a:p>
          <a:p>
            <a:pPr>
              <a:lnSpc>
                <a:spcPct val="90000"/>
              </a:lnSpc>
            </a:pPr>
            <a:r>
              <a:rPr lang="en-IE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Ask them to share</a:t>
            </a:r>
            <a:endParaRPr lang="en-GB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 rot="20894739">
            <a:off x="6266755" y="4342305"/>
            <a:ext cx="1981042" cy="816429"/>
          </a:xfrm>
          <a:prstGeom prst="rect">
            <a:avLst/>
          </a:prstGeom>
          <a:solidFill>
            <a:srgbClr val="162E6A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Activity Type </a:t>
            </a:r>
            <a:b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</a:b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SOcial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915433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http://www.inlandchurchspokane.com/wp-content/uploads/2012/10/tencommandmen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2935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495178"/>
            <a:ext cx="9144000" cy="1867644"/>
          </a:xfrm>
          <a:solidFill>
            <a:schemeClr val="bg1">
              <a:alpha val="49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IE" sz="66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Mobile Marketing </a:t>
            </a:r>
            <a:br>
              <a:rPr lang="en-IE" sz="66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IE" sz="6600" dirty="0" smtClean="0">
                <a:solidFill>
                  <a:srgbClr val="162E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Ten Commandments</a:t>
            </a:r>
            <a:endParaRPr lang="en-GB" sz="6600" dirty="0">
              <a:solidFill>
                <a:srgbClr val="162E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fc09.deviantart.net/fs47/i/2009/178/e/f/Hi_Res_Stone_Texture_1_by_SynG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Mobile Marketing </a:t>
            </a:r>
            <a:b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</a:br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Commandment 1</a:t>
            </a:r>
            <a:endParaRPr lang="en-GB" sz="4800" dirty="0" smtClean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Trajan Pro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060848"/>
            <a:ext cx="8496944" cy="4464496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en-IE" sz="66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Thou </a:t>
            </a:r>
            <a:r>
              <a:rPr lang="en-IE" sz="66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Shalt</a:t>
            </a:r>
            <a:r>
              <a:rPr lang="en-IE" sz="66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 Not Ignore Mobile Marketing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806758" y="1772816"/>
            <a:ext cx="2725682" cy="3600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en-IE" sz="32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Smart Phones </a:t>
            </a:r>
            <a:br>
              <a:rPr lang="en-IE" sz="32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</a:br>
            <a:r>
              <a:rPr lang="en-IE" sz="32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Are Already The Dominant Platform &amp; Will Only Become Larger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5805264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 smtClean="0">
                <a:solidFill>
                  <a:srgbClr val="162E6A"/>
                </a:solidFill>
              </a:rPr>
              <a:t>Source: IDC. Mar. 2013</a:t>
            </a:r>
            <a:endParaRPr lang="en-IE" sz="1200" b="1" dirty="0">
              <a:solidFill>
                <a:srgbClr val="162E6A"/>
              </a:solidFill>
            </a:endParaRPr>
          </a:p>
        </p:txBody>
      </p:sp>
      <p:pic>
        <p:nvPicPr>
          <p:cNvPr id="45058" name="Picture 2" descr="https://d28wbuch0jlv7v.cloudfront.net/images/infografik/normal/ChartOfTheDay_1011_Connected_device_shipment_forecast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44824"/>
            <a:ext cx="4899318" cy="34907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innerShdw blurRad="114300">
              <a:prstClr val="black"/>
            </a:innerShdw>
          </a:effectLst>
        </p:spPr>
      </p:pic>
      <p:sp>
        <p:nvSpPr>
          <p:cNvPr id="15" name="Title 2"/>
          <p:cNvSpPr>
            <a:spLocks noGrp="1"/>
          </p:cNvSpPr>
          <p:nvPr>
            <p:ph type="title"/>
          </p:nvPr>
        </p:nvSpPr>
        <p:spPr>
          <a:xfrm>
            <a:off x="685800" y="188640"/>
            <a:ext cx="5110336" cy="1143000"/>
          </a:xfrm>
        </p:spPr>
        <p:txBody>
          <a:bodyPr/>
          <a:lstStyle/>
          <a:p>
            <a:r>
              <a:rPr lang="en-US" dirty="0" smtClean="0"/>
              <a:t>Why Are We Here?</a:t>
            </a:r>
            <a:endParaRPr lang="en-GB" dirty="0"/>
          </a:p>
        </p:txBody>
      </p:sp>
      <p:sp>
        <p:nvSpPr>
          <p:cNvPr id="6" name="Rounded Rectangle 5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fc09.deviantart.net/fs47/i/2009/178/e/f/Hi_Res_Stone_Texture_1_by_SynG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Mobile Marketing </a:t>
            </a:r>
            <a:b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</a:br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Commandment 2</a:t>
            </a:r>
            <a:endParaRPr lang="en-GB" sz="4800" dirty="0" smtClean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Trajan Pro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84784"/>
            <a:ext cx="8496944" cy="504056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en-IE" sz="5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Thou </a:t>
            </a:r>
            <a:r>
              <a:rPr lang="en-IE" sz="5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Shalt</a:t>
            </a:r>
            <a:r>
              <a:rPr lang="en-IE" sz="5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 Not Put Any Other Form Of Marketing Before Mobile Marketing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fc09.deviantart.net/fs47/i/2009/178/e/f/Hi_Res_Stone_Texture_1_by_SynG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Mobile Marketing </a:t>
            </a:r>
            <a:b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</a:br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Commandment 3</a:t>
            </a:r>
            <a:endParaRPr lang="en-GB" sz="4800" dirty="0" smtClean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Trajan Pro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84784"/>
            <a:ext cx="8496944" cy="504056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en-IE" sz="5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Thou </a:t>
            </a:r>
            <a:r>
              <a:rPr lang="en-IE" sz="5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Shalt</a:t>
            </a:r>
            <a:r>
              <a:rPr lang="en-IE" sz="5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 Have A Reasonable &amp; Appropriate Budget For Mobile Marketing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fc09.deviantart.net/fs47/i/2009/178/e/f/Hi_Res_Stone_Texture_1_by_SynG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Mobile Marketing </a:t>
            </a:r>
            <a:b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</a:br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Commandment 4</a:t>
            </a:r>
            <a:endParaRPr lang="en-GB" sz="4800" dirty="0" smtClean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Trajan Pro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84784"/>
            <a:ext cx="8496944" cy="504056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en-IE" sz="5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Thou </a:t>
            </a:r>
            <a:r>
              <a:rPr lang="en-IE" sz="5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Shalt</a:t>
            </a:r>
            <a:r>
              <a:rPr lang="en-IE" sz="5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 Create A Fully Mobile-Ready Website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fc09.deviantart.net/fs47/i/2009/178/e/f/Hi_Res_Stone_Texture_1_by_SynG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Mobile Marketing </a:t>
            </a:r>
            <a:b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</a:br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Commandment 5</a:t>
            </a:r>
            <a:endParaRPr lang="en-GB" sz="4800" dirty="0" smtClean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Trajan Pro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84784"/>
            <a:ext cx="8496944" cy="504056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en-IE" sz="5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Thou </a:t>
            </a:r>
            <a:r>
              <a:rPr lang="en-IE" sz="5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Shalt</a:t>
            </a:r>
            <a:r>
              <a:rPr lang="en-IE" sz="5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 Not Expect Your Customers To Put Up With Non Mobilised Content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fc09.deviantart.net/fs47/i/2009/178/e/f/Hi_Res_Stone_Texture_1_by_SynG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Mobile Marketing </a:t>
            </a:r>
            <a:b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</a:br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Commandment 6</a:t>
            </a:r>
            <a:endParaRPr lang="en-GB" sz="4800" dirty="0" smtClean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Trajan Pro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84784"/>
            <a:ext cx="8496944" cy="504056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en-IE" sz="5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Thou </a:t>
            </a:r>
            <a:r>
              <a:rPr lang="en-IE" sz="5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Shalt</a:t>
            </a:r>
            <a:r>
              <a:rPr lang="en-IE" sz="5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 Not Send Mobile Spam But Will Respect The Opt-In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fc09.deviantart.net/fs47/i/2009/178/e/f/Hi_Res_Stone_Texture_1_by_SynG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Mobile Marketing </a:t>
            </a:r>
            <a:b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</a:br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Commandment 7</a:t>
            </a:r>
            <a:endParaRPr lang="en-GB" sz="4800" dirty="0" smtClean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Trajan Pro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16832"/>
            <a:ext cx="9144000" cy="460851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en-IE" sz="5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Thou </a:t>
            </a:r>
            <a:r>
              <a:rPr lang="en-IE" sz="5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Shalt</a:t>
            </a:r>
            <a:r>
              <a:rPr lang="en-IE" sz="5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 Not Create A Mobile App Unless There Is A Really Good Reason To Do So </a:t>
            </a:r>
          </a:p>
          <a:p>
            <a:pPr marL="0" indent="0" algn="ctr">
              <a:spcBef>
                <a:spcPct val="0"/>
              </a:spcBef>
              <a:buNone/>
            </a:pPr>
            <a:r>
              <a:rPr lang="en-IE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(And You Have Really, Really Thought About It!)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fc09.deviantart.net/fs47/i/2009/178/e/f/Hi_Res_Stone_Texture_1_by_SynG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Mobile Marketing </a:t>
            </a:r>
            <a:b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</a:br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Commandment 8</a:t>
            </a:r>
            <a:endParaRPr lang="en-GB" sz="4800" dirty="0" smtClean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Trajan Pro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060848"/>
            <a:ext cx="8496944" cy="4464496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en-IE" sz="5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Honour Thy Mobile Marketing Campaigns By Analysing The Results Carefully </a:t>
            </a:r>
            <a:br>
              <a:rPr lang="en-IE" sz="5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</a:br>
            <a:r>
              <a:rPr lang="en-IE" sz="40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(At Least Occasionally!)</a:t>
            </a:r>
            <a:endParaRPr lang="en-IE" sz="5400" b="1" dirty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Trajan Pro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fc09.deviantart.net/fs47/i/2009/178/e/f/Hi_Res_Stone_Texture_1_by_SynG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Mobile Marketing </a:t>
            </a:r>
            <a:b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</a:br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Commandment 9</a:t>
            </a:r>
            <a:endParaRPr lang="en-GB" sz="4800" dirty="0" smtClean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Trajan Pro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060848"/>
            <a:ext cx="8496944" cy="4464496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en-IE" sz="5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Thou </a:t>
            </a:r>
            <a:r>
              <a:rPr lang="en-IE" sz="5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Shalt</a:t>
            </a:r>
            <a:r>
              <a:rPr lang="en-IE" sz="5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 Always Do The Right Thing And Not Because “It’s Cool”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fc09.deviantart.net/fs47/i/2009/178/e/f/Hi_Res_Stone_Texture_1_by_SynG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Mobile Marketing </a:t>
            </a:r>
            <a:b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</a:br>
            <a:r>
              <a:rPr lang="en-IE" sz="4800" dirty="0" smtClean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Commandment 10</a:t>
            </a:r>
            <a:endParaRPr lang="en-GB" sz="4800" dirty="0" smtClean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Trajan Pro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060848"/>
            <a:ext cx="8496944" cy="4464496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en-IE" sz="5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Thou </a:t>
            </a:r>
            <a:r>
              <a:rPr lang="en-IE" sz="5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Shalt</a:t>
            </a:r>
            <a:r>
              <a:rPr lang="en-IE" sz="5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 Not Covet Thy Competitor’s Mobile Campaign</a:t>
            </a:r>
          </a:p>
          <a:p>
            <a:pPr marL="0" indent="0" algn="ctr">
              <a:spcBef>
                <a:spcPct val="0"/>
              </a:spcBef>
              <a:buNone/>
            </a:pPr>
            <a:r>
              <a:rPr lang="en-IE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ajan Pro" pitchFamily="18" charset="0"/>
              </a:rPr>
              <a:t>(Unless You Can Prove Its Merits)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nap-End-Sli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66" y="0"/>
            <a:ext cx="91376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1" name="Rectangle 4"/>
          <p:cNvSpPr>
            <a:spLocks noChangeArrowheads="1"/>
          </p:cNvSpPr>
          <p:nvPr/>
        </p:nvSpPr>
        <p:spPr bwMode="auto">
          <a:xfrm>
            <a:off x="323850" y="1341438"/>
            <a:ext cx="77041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IE" sz="4400">
                <a:solidFill>
                  <a:srgbClr val="66FF66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72561" y="4257092"/>
            <a:ext cx="224037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IE" sz="1600" dirty="0" smtClean="0">
                <a:solidFill>
                  <a:srgbClr val="162E6A"/>
                </a:solidFill>
                <a:latin typeface="Calibri" pitchFamily="34" charset="0"/>
              </a:rPr>
              <a:t>franco@snapdmc.ie</a:t>
            </a:r>
          </a:p>
        </p:txBody>
      </p:sp>
      <p:pic>
        <p:nvPicPr>
          <p:cNvPr id="9" name="Picture 2" descr="http://images.acswebnetworks.com/1/2323/emailic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65663" y="4242484"/>
            <a:ext cx="367770" cy="367770"/>
          </a:xfrm>
          <a:prstGeom prst="rect">
            <a:avLst/>
          </a:prstGeom>
          <a:noFill/>
        </p:spPr>
      </p:pic>
      <p:pic>
        <p:nvPicPr>
          <p:cNvPr id="10" name="Picture 4" descr="http://aux.iconpedia.net/uploads/133544144557231612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3688881"/>
            <a:ext cx="394857" cy="394857"/>
          </a:xfrm>
          <a:prstGeom prst="rect">
            <a:avLst/>
          </a:prstGeom>
          <a:noFill/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072561" y="3717032"/>
            <a:ext cx="21602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IE" sz="1600" dirty="0" smtClean="0">
                <a:solidFill>
                  <a:srgbClr val="162E6A"/>
                </a:solidFill>
                <a:latin typeface="Calibri" pitchFamily="34" charset="0"/>
              </a:rPr>
              <a:t>01 905 2368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072560" y="4797152"/>
            <a:ext cx="2027831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IE" sz="1600" b="1" dirty="0" smtClean="0">
                <a:solidFill>
                  <a:srgbClr val="162E6A"/>
                </a:solidFill>
                <a:latin typeface="Calibri" pitchFamily="34" charset="0"/>
              </a:rPr>
              <a:t>www.snap.ie</a:t>
            </a: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971600" y="4793829"/>
            <a:ext cx="4536504" cy="3633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GB" sz="1600" u="sng" dirty="0" smtClean="0">
                <a:solidFill>
                  <a:srgbClr val="162E6A"/>
                </a:solidFill>
                <a:latin typeface="Calibri" pitchFamily="34" charset="0"/>
              </a:rPr>
              <a:t>https://ie.linkedin.com/in/snapireland</a:t>
            </a:r>
            <a:endParaRPr lang="en-GB" sz="1600" b="1" u="sng" dirty="0" smtClean="0">
              <a:solidFill>
                <a:srgbClr val="162E6A"/>
              </a:solidFill>
              <a:latin typeface="Calibri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971600" y="3569693"/>
            <a:ext cx="4176464" cy="3633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GB" sz="1600" u="sng" dirty="0" smtClean="0">
                <a:solidFill>
                  <a:srgbClr val="162E6A"/>
                </a:solidFill>
                <a:latin typeface="Calibri" pitchFamily="34" charset="0"/>
              </a:rPr>
              <a:t>https://www.facebook.com/SnapIreland</a:t>
            </a:r>
            <a:endParaRPr lang="en-GB" sz="1600" b="1" u="sng" dirty="0" smtClean="0">
              <a:solidFill>
                <a:srgbClr val="162E6A"/>
              </a:solidFill>
              <a:latin typeface="Calibri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971600" y="4001741"/>
            <a:ext cx="3672407" cy="3633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GB" sz="1600" u="sng" dirty="0" smtClean="0">
                <a:solidFill>
                  <a:srgbClr val="162E6A"/>
                </a:solidFill>
                <a:latin typeface="Calibri" pitchFamily="34" charset="0"/>
              </a:rPr>
              <a:t>https://twitter.com/SnapIreland</a:t>
            </a:r>
            <a:endParaRPr lang="en-GB" sz="1600" b="1" dirty="0" smtClean="0">
              <a:solidFill>
                <a:srgbClr val="162E6A"/>
              </a:solidFill>
              <a:latin typeface="Calibri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971600" y="4388367"/>
            <a:ext cx="3600400" cy="3633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GB" sz="1600" u="sng" dirty="0" smtClean="0">
                <a:solidFill>
                  <a:srgbClr val="162E6A"/>
                </a:solidFill>
                <a:latin typeface="Calibri" pitchFamily="34" charset="0"/>
              </a:rPr>
              <a:t>https://google.com/+SnapIreland</a:t>
            </a:r>
            <a:endParaRPr lang="en-GB" sz="1600" b="1" dirty="0" smtClean="0">
              <a:solidFill>
                <a:srgbClr val="162E6A"/>
              </a:solidFill>
              <a:latin typeface="Calibri" pitchFamily="34" charset="0"/>
            </a:endParaRPr>
          </a:p>
        </p:txBody>
      </p:sp>
      <p:pic>
        <p:nvPicPr>
          <p:cNvPr id="20" name="Content Placeholder 3" descr="webico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77711" y="4797152"/>
            <a:ext cx="343675" cy="343675"/>
          </a:xfrm>
          <a:prstGeom prst="rect">
            <a:avLst/>
          </a:prstGeom>
        </p:spPr>
      </p:pic>
      <p:pic>
        <p:nvPicPr>
          <p:cNvPr id="21" name="Picture 20" descr="twitterico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6715" y="4024653"/>
            <a:ext cx="334459" cy="334459"/>
          </a:xfrm>
          <a:prstGeom prst="rect">
            <a:avLst/>
          </a:prstGeom>
        </p:spPr>
      </p:pic>
      <p:pic>
        <p:nvPicPr>
          <p:cNvPr id="22" name="Picture 21" descr="facebookicon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2695" y="3573015"/>
            <a:ext cx="342499" cy="347191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9671" y="4853592"/>
            <a:ext cx="288547" cy="287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6" descr="http://aux2.iconpedia.net/uploads/3424647191647318728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9552" y="4388368"/>
            <a:ext cx="408784" cy="408784"/>
          </a:xfrm>
          <a:prstGeom prst="rect">
            <a:avLst/>
          </a:prstGeom>
          <a:noFill/>
        </p:spPr>
      </p:pic>
      <p:pic>
        <p:nvPicPr>
          <p:cNvPr id="24" name="Picture 9" descr="FáilteIreland_Logo_RGB_512.pn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52320" y="6309320"/>
            <a:ext cx="1583581" cy="33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r="4455"/>
          <a:stretch>
            <a:fillRect/>
          </a:stretch>
        </p:blipFill>
        <p:spPr bwMode="auto">
          <a:xfrm>
            <a:off x="2183484" y="408957"/>
            <a:ext cx="6960516" cy="5684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931673" y="1979875"/>
            <a:ext cx="2353586" cy="2633068"/>
          </a:xfrm>
          <a:solidFill>
            <a:srgbClr val="3F9CB0"/>
          </a:solidFill>
        </p:spPr>
        <p:txBody>
          <a:bodyPr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IE" dirty="0" smtClean="0">
                <a:solidFill>
                  <a:schemeClr val="bg1"/>
                </a:solidFill>
              </a:rPr>
              <a:t>On average 30% of visits to websites are by users on mobile devices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188640"/>
            <a:ext cx="5110336" cy="1143000"/>
          </a:xfrm>
        </p:spPr>
        <p:txBody>
          <a:bodyPr/>
          <a:lstStyle/>
          <a:p>
            <a:r>
              <a:rPr lang="en-US" dirty="0" smtClean="0"/>
              <a:t>Why Are We Here?</a:t>
            </a:r>
            <a:endParaRPr lang="en-GB" dirty="0"/>
          </a:p>
        </p:txBody>
      </p:sp>
      <p:sp>
        <p:nvSpPr>
          <p:cNvPr id="6" name="Content Placeholder 5"/>
          <p:cNvSpPr txBox="1">
            <a:spLocks/>
          </p:cNvSpPr>
          <p:nvPr/>
        </p:nvSpPr>
        <p:spPr bwMode="auto">
          <a:xfrm>
            <a:off x="395536" y="1266056"/>
            <a:ext cx="4176464" cy="4755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IE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Website visits</a:t>
            </a:r>
            <a:r>
              <a:rPr kumimoji="0" lang="en-IE" sz="3200" b="0" i="0" u="none" strike="noStrike" kern="0" cap="none" spc="0" normalizeH="0" noProof="0" dirty="0" smtClean="0">
                <a:ln>
                  <a:noFill/>
                </a:ln>
                <a:solidFill>
                  <a:srgbClr val="071D49"/>
                </a:solidFill>
                <a:effectLst/>
                <a:uLnTx/>
                <a:uFillTx/>
                <a:latin typeface="Calibri" pitchFamily="34" charset="0"/>
                <a:ea typeface="MS PGothic" charset="0"/>
                <a:cs typeface="Calibri" pitchFamily="34" charset="0"/>
              </a:rPr>
              <a:t> on mobile devices growing exponentially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Tx/>
              <a:buChar char="•"/>
              <a:tabLst/>
              <a:defRPr/>
            </a:pPr>
            <a:r>
              <a:rPr lang="en-IE" sz="3200" b="0" kern="0" noProof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Consumer-oriented sectors are as high as 50%</a:t>
            </a:r>
            <a:endParaRPr kumimoji="0" lang="en-IE" sz="3200" b="0" i="0" u="none" strike="noStrike" kern="0" cap="none" spc="0" normalizeH="0" baseline="0" noProof="0" dirty="0" smtClean="0">
              <a:ln>
                <a:noFill/>
              </a:ln>
              <a:solidFill>
                <a:srgbClr val="071D49"/>
              </a:solidFill>
              <a:effectLst/>
              <a:uLnTx/>
              <a:uFillTx/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805264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 smtClean="0">
                <a:solidFill>
                  <a:srgbClr val="162E6A"/>
                </a:solidFill>
              </a:rPr>
              <a:t>Source: Snap. Nov. 2014</a:t>
            </a:r>
            <a:endParaRPr lang="en-IE" sz="1200" b="1" dirty="0">
              <a:solidFill>
                <a:srgbClr val="162E6A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gigaom.files.wordpress.com/2010/04/mobile-chart2.png?w=604&amp;h=45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1520" y="1583831"/>
            <a:ext cx="5974462" cy="36903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innerShdw blurRad="114300">
              <a:prstClr val="black"/>
            </a:innerShdw>
          </a:effectLst>
        </p:spPr>
      </p:pic>
      <p:sp>
        <p:nvSpPr>
          <p:cNvPr id="9" name="TextBox 8"/>
          <p:cNvSpPr txBox="1"/>
          <p:nvPr/>
        </p:nvSpPr>
        <p:spPr>
          <a:xfrm>
            <a:off x="6382822" y="1772816"/>
            <a:ext cx="2653674" cy="338437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en-GB" sz="32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Mobile web traffic growing exponentially</a:t>
            </a:r>
            <a:endParaRPr lang="en-US" sz="3200" b="0" kern="0" dirty="0" smtClean="0">
              <a:solidFill>
                <a:srgbClr val="071D49"/>
              </a:solidFill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805264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 smtClean="0">
                <a:solidFill>
                  <a:srgbClr val="162E6A"/>
                </a:solidFill>
              </a:rPr>
              <a:t>Source: </a:t>
            </a:r>
            <a:r>
              <a:rPr lang="en-GB" sz="1200" b="1" dirty="0" err="1" smtClean="0">
                <a:solidFill>
                  <a:srgbClr val="162E6A"/>
                </a:solidFill>
              </a:rPr>
              <a:t>Statista</a:t>
            </a:r>
            <a:r>
              <a:rPr lang="en-GB" sz="1200" b="1" dirty="0" smtClean="0">
                <a:solidFill>
                  <a:srgbClr val="162E6A"/>
                </a:solidFill>
              </a:rPr>
              <a:t>. Jan. 2014</a:t>
            </a:r>
            <a:endParaRPr lang="en-IE" sz="1200" b="1" dirty="0">
              <a:solidFill>
                <a:srgbClr val="162E6A"/>
              </a:solidFill>
            </a:endParaRPr>
          </a:p>
        </p:txBody>
      </p:sp>
      <p:sp>
        <p:nvSpPr>
          <p:cNvPr id="1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Are We Here?</a:t>
            </a:r>
            <a:endParaRPr lang="en-GB" dirty="0"/>
          </a:p>
        </p:txBody>
      </p:sp>
      <p:sp>
        <p:nvSpPr>
          <p:cNvPr id="6" name="Rounded Rectangle 5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31540" y="5013176"/>
            <a:ext cx="8280920" cy="79208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en-IE" sz="320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Web Browsing On Mobile</a:t>
            </a:r>
            <a:r>
              <a:rPr lang="en-IE" sz="32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/>
            </a:r>
            <a:br>
              <a:rPr lang="en-IE" sz="32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</a:br>
            <a:r>
              <a:rPr lang="en-IE" sz="32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For Home AND Outdoors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5805264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 smtClean="0">
                <a:solidFill>
                  <a:srgbClr val="162E6A"/>
                </a:solidFill>
              </a:rPr>
              <a:t>Source: Forrester. Jun. 2013</a:t>
            </a:r>
            <a:endParaRPr lang="en-IE" sz="1200" b="1" dirty="0">
              <a:solidFill>
                <a:srgbClr val="162E6A"/>
              </a:solidFill>
            </a:endParaRPr>
          </a:p>
        </p:txBody>
      </p:sp>
      <p:sp>
        <p:nvSpPr>
          <p:cNvPr id="15" name="Title 2"/>
          <p:cNvSpPr>
            <a:spLocks noGrp="1"/>
          </p:cNvSpPr>
          <p:nvPr>
            <p:ph type="title"/>
          </p:nvPr>
        </p:nvSpPr>
        <p:spPr>
          <a:xfrm>
            <a:off x="685800" y="188640"/>
            <a:ext cx="5110336" cy="1143000"/>
          </a:xfrm>
        </p:spPr>
        <p:txBody>
          <a:bodyPr/>
          <a:lstStyle/>
          <a:p>
            <a:r>
              <a:rPr lang="en-US" dirty="0" smtClean="0"/>
              <a:t>Why Are We Here?</a:t>
            </a:r>
            <a:endParaRPr lang="en-GB" dirty="0"/>
          </a:p>
        </p:txBody>
      </p:sp>
      <p:pic>
        <p:nvPicPr>
          <p:cNvPr id="45064" name="Picture 8" descr="http://www.iqmetrix.com/sites/iqmetrix.com/files/field/image/Tablet%20and%20smartphone%20access%20by%20location%20%20-%20Source%20-%20Forrester%20Resear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580" y="1196752"/>
            <a:ext cx="7560840" cy="3585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innerShdw blurRad="114300">
              <a:prstClr val="black"/>
            </a:innerShdw>
          </a:effectLst>
        </p:spPr>
      </p:pic>
      <p:sp>
        <p:nvSpPr>
          <p:cNvPr id="6" name="Rounded Rectangle 5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gigaom.files.wordpress.com/2010/04/mobile-chart2.png?w=604&amp;h=45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1520" y="1450495"/>
            <a:ext cx="5974462" cy="39570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innerShdw blurRad="114300">
              <a:prstClr val="black"/>
            </a:innerShdw>
          </a:effectLst>
        </p:spPr>
      </p:pic>
      <p:sp>
        <p:nvSpPr>
          <p:cNvPr id="9" name="TextBox 8"/>
          <p:cNvSpPr txBox="1"/>
          <p:nvPr/>
        </p:nvSpPr>
        <p:spPr>
          <a:xfrm>
            <a:off x="6382822" y="1772816"/>
            <a:ext cx="2653674" cy="338437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en-GB" sz="3200" b="0" kern="0" dirty="0" smtClean="0">
                <a:solidFill>
                  <a:srgbClr val="071D49"/>
                </a:solidFill>
                <a:latin typeface="Calibri" pitchFamily="34" charset="0"/>
                <a:ea typeface="MS PGothic" charset="0"/>
                <a:cs typeface="Calibri" pitchFamily="34" charset="0"/>
              </a:rPr>
              <a:t>Mobile web searches growing fast </a:t>
            </a:r>
            <a:endParaRPr lang="en-US" sz="3200" b="0" kern="0" dirty="0" smtClean="0">
              <a:solidFill>
                <a:srgbClr val="071D49"/>
              </a:solidFill>
              <a:latin typeface="Calibri" pitchFamily="34" charset="0"/>
              <a:ea typeface="MS PGothic" charset="0"/>
              <a:cs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805264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 smtClean="0">
                <a:solidFill>
                  <a:srgbClr val="162E6A"/>
                </a:solidFill>
              </a:rPr>
              <a:t>Source: </a:t>
            </a:r>
            <a:r>
              <a:rPr lang="en-GB" sz="1200" b="1" dirty="0" err="1" smtClean="0">
                <a:solidFill>
                  <a:srgbClr val="162E6A"/>
                </a:solidFill>
              </a:rPr>
              <a:t>Statista</a:t>
            </a:r>
            <a:r>
              <a:rPr lang="en-GB" sz="1200" b="1" dirty="0" smtClean="0">
                <a:solidFill>
                  <a:srgbClr val="162E6A"/>
                </a:solidFill>
              </a:rPr>
              <a:t>. Jan. 2014</a:t>
            </a:r>
            <a:endParaRPr lang="en-IE" sz="1200" b="1" dirty="0">
              <a:solidFill>
                <a:srgbClr val="162E6A"/>
              </a:solidFill>
            </a:endParaRPr>
          </a:p>
        </p:txBody>
      </p:sp>
      <p:sp>
        <p:nvSpPr>
          <p:cNvPr id="1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Are We Here?</a:t>
            </a:r>
            <a:endParaRPr lang="en-GB" dirty="0"/>
          </a:p>
        </p:txBody>
      </p:sp>
      <p:sp>
        <p:nvSpPr>
          <p:cNvPr id="6" name="Rounded Rectangle 5"/>
          <p:cNvSpPr/>
          <p:nvPr/>
        </p:nvSpPr>
        <p:spPr>
          <a:xfrm>
            <a:off x="1" y="6237312"/>
            <a:ext cx="2915815" cy="5080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8_Default Design">
      <a:majorFont>
        <a:latin typeface=""/>
        <a:ea typeface="ＭＳ Ｐゴシック"/>
        <a:cs typeface="ＭＳ Ｐゴシック"/>
      </a:majorFont>
      <a:minorFont>
        <a:latin typeface="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21491</TotalTime>
  <Words>1533</Words>
  <Application>Microsoft Office PowerPoint</Application>
  <PresentationFormat>On-screen Show (4:3)</PresentationFormat>
  <Paragraphs>304</Paragraphs>
  <Slides>59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8_Default Design</vt:lpstr>
      <vt:lpstr>PowerPoint Presentation</vt:lpstr>
      <vt:lpstr>Why Are  We Here?</vt:lpstr>
      <vt:lpstr>SoLoMo</vt:lpstr>
      <vt:lpstr>PowerPoint Presentation</vt:lpstr>
      <vt:lpstr>Why Are We Here?</vt:lpstr>
      <vt:lpstr>Why Are We Here?</vt:lpstr>
      <vt:lpstr>Why Are We Here?</vt:lpstr>
      <vt:lpstr>Why Are We Here?</vt:lpstr>
      <vt:lpstr>Why Are We Here?</vt:lpstr>
      <vt:lpstr>Why Are We Here?</vt:lpstr>
      <vt:lpstr>Why Are We Here?</vt:lpstr>
      <vt:lpstr>Why Are We Here?</vt:lpstr>
      <vt:lpstr>PowerPoint Presentation</vt:lpstr>
      <vt:lpstr>Mobile Visitors  Have High Expectations</vt:lpstr>
      <vt:lpstr>What Is  Mobile Marketing?</vt:lpstr>
      <vt:lpstr>PowerPoint Presentation</vt:lpstr>
      <vt:lpstr>PowerPoint Presentation</vt:lpstr>
      <vt:lpstr>The 5 Top SoLoMO Techniques</vt:lpstr>
      <vt:lpstr>1. Mobile/Responsive Website</vt:lpstr>
      <vt:lpstr>PowerPoint Presentation</vt:lpstr>
      <vt:lpstr>You’re Wasting Your Money!</vt:lpstr>
      <vt:lpstr>PowerPoint Presentation</vt:lpstr>
      <vt:lpstr>Mobile/Responsive Website</vt:lpstr>
      <vt:lpstr>Mobile/Responsive Website</vt:lpstr>
      <vt:lpstr>You Have Two Options</vt:lpstr>
      <vt:lpstr>2. SMS</vt:lpstr>
      <vt:lpstr>SMS (The Twitter For Everyone)</vt:lpstr>
      <vt:lpstr>SMS (The Twitter For Everyone)</vt:lpstr>
      <vt:lpstr>SMS (The Twitter For Everyone)</vt:lpstr>
      <vt:lpstr>3. Check-Ins/Location/Reviews</vt:lpstr>
      <vt:lpstr>Check-Ins/Location/Reviews</vt:lpstr>
      <vt:lpstr>Check-Ins/Location/Reviews</vt:lpstr>
      <vt:lpstr>4. Mobile Optimised Email</vt:lpstr>
      <vt:lpstr>Mobile Optimised Email</vt:lpstr>
      <vt:lpstr>Mobile Optimised Email</vt:lpstr>
      <vt:lpstr>5. Mobile Ads</vt:lpstr>
      <vt:lpstr>Mobile Ads</vt:lpstr>
      <vt:lpstr>Mobile Ads</vt:lpstr>
      <vt:lpstr>How Does This  Fit Into Tourism?</vt:lpstr>
      <vt:lpstr>The 7 Stages of Travel</vt:lpstr>
      <vt:lpstr>Step 1 - Dreaming</vt:lpstr>
      <vt:lpstr>Step 2 - Planning</vt:lpstr>
      <vt:lpstr>Step 3 - Booking</vt:lpstr>
      <vt:lpstr>Step 4 - Anticipating</vt:lpstr>
      <vt:lpstr>Step 5 - Travelling</vt:lpstr>
      <vt:lpstr>Step 6 - Destination</vt:lpstr>
      <vt:lpstr>Step 7 - Sharing</vt:lpstr>
      <vt:lpstr>The Mobile Marketing  Ten Commandments</vt:lpstr>
      <vt:lpstr>Mobile Marketing  Commandment 1</vt:lpstr>
      <vt:lpstr>Mobile Marketing  Commandment 2</vt:lpstr>
      <vt:lpstr>Mobile Marketing  Commandment 3</vt:lpstr>
      <vt:lpstr>Mobile Marketing  Commandment 4</vt:lpstr>
      <vt:lpstr>Mobile Marketing  Commandment 5</vt:lpstr>
      <vt:lpstr>Mobile Marketing  Commandment 6</vt:lpstr>
      <vt:lpstr>Mobile Marketing  Commandment 7</vt:lpstr>
      <vt:lpstr>Mobile Marketing  Commandment 8</vt:lpstr>
      <vt:lpstr>Mobile Marketing  Commandment 9</vt:lpstr>
      <vt:lpstr>Mobile Marketing  Commandment 10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Budget  V Sales Jan 2010</dc:title>
  <dc:creator>Franco</dc:creator>
  <cp:lastModifiedBy>Stephen Dudley</cp:lastModifiedBy>
  <cp:revision>720</cp:revision>
  <cp:lastPrinted>2013-07-04T09:14:55Z</cp:lastPrinted>
  <dcterms:created xsi:type="dcterms:W3CDTF">2010-02-18T12:36:28Z</dcterms:created>
  <dcterms:modified xsi:type="dcterms:W3CDTF">2014-11-24T07:30:37Z</dcterms:modified>
</cp:coreProperties>
</file>