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6" d="100"/>
          <a:sy n="76" d="100"/>
        </p:scale>
        <p:origin x="-1188"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BABFBBF-7CE0-4376-8C6C-39458480BD40}" type="datetimeFigureOut">
              <a:rPr lang="en-IE" smtClean="0"/>
              <a:t>18/04/2013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311028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ABFBBF-7CE0-4376-8C6C-39458480BD40}" type="datetimeFigureOut">
              <a:rPr lang="en-IE" smtClean="0"/>
              <a:t>18/04/2013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3239816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ABFBBF-7CE0-4376-8C6C-39458480BD40}" type="datetimeFigureOut">
              <a:rPr lang="en-IE" smtClean="0"/>
              <a:t>18/04/2013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23312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ABFBBF-7CE0-4376-8C6C-39458480BD40}" type="datetimeFigureOut">
              <a:rPr lang="en-IE" smtClean="0"/>
              <a:t>18/04/2013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67155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BFBBF-7CE0-4376-8C6C-39458480BD40}" type="datetimeFigureOut">
              <a:rPr lang="en-IE" smtClean="0"/>
              <a:t>18/04/2013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6628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BABFBBF-7CE0-4376-8C6C-39458480BD40}" type="datetimeFigureOut">
              <a:rPr lang="en-IE" smtClean="0"/>
              <a:t>18/04/2013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91041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BABFBBF-7CE0-4376-8C6C-39458480BD40}" type="datetimeFigureOut">
              <a:rPr lang="en-IE" smtClean="0"/>
              <a:t>18/04/2013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09941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BABFBBF-7CE0-4376-8C6C-39458480BD40}" type="datetimeFigureOut">
              <a:rPr lang="en-IE" smtClean="0"/>
              <a:t>18/04/2013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8000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BFBBF-7CE0-4376-8C6C-39458480BD40}" type="datetimeFigureOut">
              <a:rPr lang="en-IE" smtClean="0"/>
              <a:t>18/04/2013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18981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BFBBF-7CE0-4376-8C6C-39458480BD40}" type="datetimeFigureOut">
              <a:rPr lang="en-IE" smtClean="0"/>
              <a:t>18/04/2013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238051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BFBBF-7CE0-4376-8C6C-39458480BD40}" type="datetimeFigureOut">
              <a:rPr lang="en-IE" smtClean="0"/>
              <a:t>18/04/2013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863319E-B862-4A4D-AF79-1936724DE7C7}" type="slidenum">
              <a:rPr lang="en-IE" smtClean="0"/>
              <a:t>‹#›</a:t>
            </a:fld>
            <a:endParaRPr lang="en-IE"/>
          </a:p>
        </p:txBody>
      </p:sp>
    </p:spTree>
    <p:extLst>
      <p:ext uri="{BB962C8B-B14F-4D97-AF65-F5344CB8AC3E}">
        <p14:creationId xmlns:p14="http://schemas.microsoft.com/office/powerpoint/2010/main" val="1242487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BFBBF-7CE0-4376-8C6C-39458480BD40}" type="datetimeFigureOut">
              <a:rPr lang="en-IE" smtClean="0"/>
              <a:t>18/04/2013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3319E-B862-4A4D-AF79-1936724DE7C7}" type="slidenum">
              <a:rPr lang="en-IE" smtClean="0"/>
              <a:t>‹#›</a:t>
            </a:fld>
            <a:endParaRPr lang="en-IE"/>
          </a:p>
        </p:txBody>
      </p:sp>
    </p:spTree>
    <p:extLst>
      <p:ext uri="{BB962C8B-B14F-4D97-AF65-F5344CB8AC3E}">
        <p14:creationId xmlns:p14="http://schemas.microsoft.com/office/powerpoint/2010/main" val="2545513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IE" dirty="0" smtClean="0"/>
              <a:t>Survey conducted at major air and sea ports</a:t>
            </a:r>
          </a:p>
          <a:p>
            <a:r>
              <a:rPr lang="en-IE" dirty="0" smtClean="0"/>
              <a:t>Between May and October 2012</a:t>
            </a:r>
          </a:p>
          <a:p>
            <a:r>
              <a:rPr lang="en-IE" dirty="0"/>
              <a:t>F</a:t>
            </a:r>
            <a:r>
              <a:rPr lang="en-IE" dirty="0" smtClean="0"/>
              <a:t>ace to face interviews with 1,578 overseas holidaymakers</a:t>
            </a:r>
            <a:endParaRPr lang="en-IE" dirty="0"/>
          </a:p>
        </p:txBody>
      </p:sp>
    </p:spTree>
    <p:extLst>
      <p:ext uri="{BB962C8B-B14F-4D97-AF65-F5344CB8AC3E}">
        <p14:creationId xmlns:p14="http://schemas.microsoft.com/office/powerpoint/2010/main" val="2580669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770327" y="686971"/>
            <a:ext cx="7618095" cy="4686245"/>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601042912"/>
              </p:ext>
            </p:extLst>
          </p:nvPr>
        </p:nvGraphicFramePr>
        <p:xfrm>
          <a:off x="756043" y="732981"/>
          <a:ext cx="7632381" cy="4522306"/>
        </p:xfrm>
        <a:graphic>
          <a:graphicData uri="http://schemas.openxmlformats.org/drawingml/2006/table">
            <a:tbl>
              <a:tblPr firstRow="1" bandRow="1">
                <a:tableStyleId>{C083E6E3-FA7D-4D7B-A595-EF9225AFEA82}</a:tableStyleId>
              </a:tblPr>
              <a:tblGrid>
                <a:gridCol w="2524071"/>
                <a:gridCol w="851385"/>
                <a:gridCol w="851385"/>
                <a:gridCol w="851385"/>
                <a:gridCol w="851385"/>
                <a:gridCol w="851385"/>
                <a:gridCol w="851385"/>
              </a:tblGrid>
              <a:tr h="727027">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mn-lt"/>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ctr" rtl="0" eaLnBrk="1" fontAlgn="base" latinLnBrk="0" hangingPunct="1">
                        <a:spcBef>
                          <a:spcPts val="264"/>
                        </a:spcBef>
                        <a:spcAft>
                          <a:spcPts val="0"/>
                        </a:spcAft>
                      </a:pPr>
                      <a:r>
                        <a:rPr lang="en-IE" sz="1200" b="1" i="0" u="none" strike="noStrike" kern="1200" baseline="0" dirty="0">
                          <a:solidFill>
                            <a:schemeClr val="bg1"/>
                          </a:solidFill>
                          <a:latin typeface="+mn-lt"/>
                          <a:ea typeface="Geneva"/>
                        </a:rPr>
                        <a:t>Britain</a:t>
                      </a:r>
                      <a:br>
                        <a:rPr lang="en-IE" sz="1200" b="1" i="0" u="none" strike="noStrike" kern="1200" baseline="0" dirty="0">
                          <a:solidFill>
                            <a:schemeClr val="bg1"/>
                          </a:solidFill>
                          <a:latin typeface="+mn-lt"/>
                          <a:ea typeface="Geneva"/>
                        </a:rPr>
                      </a:br>
                      <a:r>
                        <a:rPr lang="en-IE" sz="1200" b="1" i="0" u="none" strike="noStrike" kern="1200" baseline="0" dirty="0">
                          <a:solidFill>
                            <a:schemeClr val="bg1"/>
                          </a:solidFill>
                          <a:latin typeface="+mn-lt"/>
                          <a:ea typeface="Geneva"/>
                        </a:rPr>
                        <a:t>%</a:t>
                      </a:r>
                      <a:endParaRPr lang="en-IE" sz="1200" b="0" i="0" u="none" strike="noStrike" dirty="0">
                        <a:latin typeface="+mn-lt"/>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200" b="1" i="0" u="none" strike="noStrike" kern="1200" dirty="0">
                          <a:solidFill>
                            <a:schemeClr val="bg1"/>
                          </a:solidFill>
                          <a:latin typeface="+mn-lt"/>
                        </a:rPr>
                        <a:t>North</a:t>
                      </a:r>
                      <a:endParaRPr lang="en-GB" sz="1200" b="0" i="0" u="none" strike="noStrike" dirty="0">
                        <a:latin typeface="+mn-lt"/>
                      </a:endParaRPr>
                    </a:p>
                    <a:p>
                      <a:pPr marL="0" algn="ctr" rtl="0" eaLnBrk="1" fontAlgn="b" latinLnBrk="0" hangingPunct="1">
                        <a:spcBef>
                          <a:spcPts val="0"/>
                        </a:spcBef>
                        <a:spcAft>
                          <a:spcPts val="0"/>
                        </a:spcAft>
                      </a:pPr>
                      <a:r>
                        <a:rPr lang="en-GB" sz="1200" b="1" i="0" u="none" strike="noStrike" kern="1200" dirty="0">
                          <a:solidFill>
                            <a:schemeClr val="bg1"/>
                          </a:solidFill>
                          <a:latin typeface="+mn-lt"/>
                        </a:rPr>
                        <a:t>America</a:t>
                      </a:r>
                      <a:br>
                        <a:rPr lang="en-GB" sz="1200" b="1" i="0" u="none" strike="noStrike" kern="1200" dirty="0">
                          <a:solidFill>
                            <a:schemeClr val="bg1"/>
                          </a:solidFill>
                          <a:latin typeface="+mn-lt"/>
                        </a:rPr>
                      </a:br>
                      <a:r>
                        <a:rPr lang="en-GB" sz="1200" b="1" i="0" u="none" strike="noStrike" kern="1200" baseline="0" dirty="0">
                          <a:solidFill>
                            <a:schemeClr val="bg1"/>
                          </a:solidFill>
                          <a:latin typeface="+mn-lt"/>
                          <a:ea typeface="Geneva"/>
                        </a:rPr>
                        <a:t>%</a:t>
                      </a:r>
                      <a:endParaRPr lang="en-GB" sz="1200" b="0" i="0" u="none" strike="noStrike" dirty="0">
                        <a:latin typeface="+mn-lt"/>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200" b="1" i="0" u="none" strike="noStrike" kern="1200" dirty="0" smtClean="0">
                          <a:solidFill>
                            <a:schemeClr val="bg1"/>
                          </a:solidFill>
                          <a:latin typeface="+mn-lt"/>
                        </a:rPr>
                        <a:t>Total</a:t>
                      </a:r>
                    </a:p>
                    <a:p>
                      <a:pPr marL="0" algn="ctr" rtl="0" eaLnBrk="1" fontAlgn="b" latinLnBrk="0" hangingPunct="1">
                        <a:spcBef>
                          <a:spcPts val="0"/>
                        </a:spcBef>
                        <a:spcAft>
                          <a:spcPts val="0"/>
                        </a:spcAft>
                      </a:pPr>
                      <a:r>
                        <a:rPr lang="en-GB" sz="1200" b="1" i="0" u="none" strike="noStrike" kern="1200" dirty="0" smtClean="0">
                          <a:solidFill>
                            <a:schemeClr val="bg1"/>
                          </a:solidFill>
                          <a:latin typeface="+mn-lt"/>
                        </a:rPr>
                        <a:t>Mainland</a:t>
                      </a:r>
                      <a:r>
                        <a:rPr lang="en-GB" sz="1200" b="1" i="0" u="none" strike="noStrike" kern="1200" dirty="0">
                          <a:solidFill>
                            <a:schemeClr val="bg1"/>
                          </a:solidFill>
                          <a:latin typeface="+mn-lt"/>
                        </a:rPr>
                        <a:t/>
                      </a:r>
                      <a:br>
                        <a:rPr lang="en-GB" sz="1200" b="1" i="0" u="none" strike="noStrike" kern="1200" dirty="0">
                          <a:solidFill>
                            <a:schemeClr val="bg1"/>
                          </a:solidFill>
                          <a:latin typeface="+mn-lt"/>
                        </a:rPr>
                      </a:br>
                      <a:r>
                        <a:rPr lang="en-GB" sz="1200" b="1" i="0" u="none" strike="noStrike" kern="1200" dirty="0">
                          <a:solidFill>
                            <a:schemeClr val="bg1"/>
                          </a:solidFill>
                          <a:latin typeface="+mn-lt"/>
                        </a:rPr>
                        <a:t>Europe</a:t>
                      </a:r>
                      <a:br>
                        <a:rPr lang="en-GB" sz="1200" b="1" i="0" u="none" strike="noStrike" kern="1200" dirty="0">
                          <a:solidFill>
                            <a:schemeClr val="bg1"/>
                          </a:solidFill>
                          <a:latin typeface="+mn-lt"/>
                        </a:rPr>
                      </a:br>
                      <a:r>
                        <a:rPr lang="en-GB" sz="1200" b="1" i="0" u="none" strike="noStrike" kern="1200" baseline="0" dirty="0">
                          <a:solidFill>
                            <a:schemeClr val="bg1"/>
                          </a:solidFill>
                          <a:latin typeface="+mn-lt"/>
                          <a:ea typeface="Geneva"/>
                        </a:rPr>
                        <a:t>%</a:t>
                      </a:r>
                      <a:endParaRPr lang="en-GB" sz="1200" b="0" i="0" u="none" strike="noStrike" dirty="0">
                        <a:latin typeface="+mn-lt"/>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200" b="1" i="1" u="none" strike="noStrike" kern="1200" dirty="0">
                          <a:solidFill>
                            <a:schemeClr val="bg1"/>
                          </a:solidFill>
                          <a:latin typeface="+mn-lt"/>
                        </a:rPr>
                        <a:t>France</a:t>
                      </a:r>
                      <a:r>
                        <a:rPr lang="en-GB" sz="1200" b="1" i="0" u="none" strike="noStrike" kern="1200" dirty="0">
                          <a:solidFill>
                            <a:schemeClr val="bg1"/>
                          </a:solidFill>
                          <a:latin typeface="+mn-lt"/>
                        </a:rPr>
                        <a:t/>
                      </a:r>
                      <a:br>
                        <a:rPr lang="en-GB" sz="1200" b="1" i="0" u="none" strike="noStrike" kern="1200" dirty="0">
                          <a:solidFill>
                            <a:schemeClr val="bg1"/>
                          </a:solidFill>
                          <a:latin typeface="+mn-lt"/>
                        </a:rPr>
                      </a:br>
                      <a:r>
                        <a:rPr lang="en-GB" sz="1200" b="1" i="0" u="none" strike="noStrike" kern="1200" baseline="0" dirty="0">
                          <a:solidFill>
                            <a:schemeClr val="bg1"/>
                          </a:solidFill>
                          <a:latin typeface="+mn-lt"/>
                          <a:ea typeface="Geneva"/>
                        </a:rPr>
                        <a:t>%</a:t>
                      </a:r>
                      <a:endParaRPr lang="en-GB" sz="1200" b="0" i="0" u="none" strike="noStrike" dirty="0">
                        <a:latin typeface="+mn-lt"/>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ase" latinLnBrk="0" hangingPunct="1">
                        <a:spcBef>
                          <a:spcPts val="0"/>
                        </a:spcBef>
                        <a:spcAft>
                          <a:spcPts val="0"/>
                        </a:spcAft>
                      </a:pPr>
                      <a:r>
                        <a:rPr lang="en-GB" sz="1200" b="1" i="1" u="none" strike="noStrike" kern="1200" dirty="0" smtClean="0">
                          <a:solidFill>
                            <a:schemeClr val="bg1"/>
                          </a:solidFill>
                          <a:latin typeface="+mn-lt"/>
                        </a:rPr>
                        <a:t>Germany</a:t>
                      </a:r>
                      <a:r>
                        <a:rPr lang="en-GB" sz="1200" b="1" i="0" u="none" strike="noStrike" kern="1200" dirty="0">
                          <a:solidFill>
                            <a:schemeClr val="bg1"/>
                          </a:solidFill>
                          <a:latin typeface="+mn-lt"/>
                        </a:rPr>
                        <a:t/>
                      </a:r>
                      <a:br>
                        <a:rPr lang="en-GB" sz="1200" b="1" i="0" u="none" strike="noStrike" kern="1200" dirty="0">
                          <a:solidFill>
                            <a:schemeClr val="bg1"/>
                          </a:solidFill>
                          <a:latin typeface="+mn-lt"/>
                        </a:rPr>
                      </a:br>
                      <a:r>
                        <a:rPr lang="en-GB" sz="1200" b="1" i="0" u="none" strike="noStrike" kern="1200" dirty="0">
                          <a:solidFill>
                            <a:schemeClr val="bg1"/>
                          </a:solidFill>
                          <a:latin typeface="+mn-lt"/>
                        </a:rPr>
                        <a:t>%</a:t>
                      </a:r>
                      <a:endParaRPr lang="en-GB" sz="1200" b="1" i="0" u="none" strike="noStrike" kern="1200" baseline="0" dirty="0">
                        <a:solidFill>
                          <a:schemeClr val="bg1"/>
                        </a:solidFill>
                        <a:latin typeface="+mn-lt"/>
                        <a:ea typeface="Geneva"/>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200" b="1" i="0" u="none" strike="noStrike" kern="1200" dirty="0">
                          <a:solidFill>
                            <a:schemeClr val="bg1"/>
                          </a:solidFill>
                          <a:latin typeface="+mn-lt"/>
                        </a:rPr>
                        <a:t>Rest of</a:t>
                      </a:r>
                      <a:br>
                        <a:rPr lang="en-GB" sz="1200" b="1" i="0" u="none" strike="noStrike" kern="1200" dirty="0">
                          <a:solidFill>
                            <a:schemeClr val="bg1"/>
                          </a:solidFill>
                          <a:latin typeface="+mn-lt"/>
                        </a:rPr>
                      </a:br>
                      <a:r>
                        <a:rPr lang="en-GB" sz="1200" b="1" i="0" u="none" strike="noStrike" kern="1200" dirty="0">
                          <a:solidFill>
                            <a:schemeClr val="bg1"/>
                          </a:solidFill>
                          <a:latin typeface="+mn-lt"/>
                        </a:rPr>
                        <a:t>World</a:t>
                      </a:r>
                      <a:br>
                        <a:rPr lang="en-GB" sz="1200" b="1" i="0" u="none" strike="noStrike" kern="1200" dirty="0">
                          <a:solidFill>
                            <a:schemeClr val="bg1"/>
                          </a:solidFill>
                          <a:latin typeface="+mn-lt"/>
                        </a:rPr>
                      </a:br>
                      <a:r>
                        <a:rPr lang="en-GB" sz="1200" b="1" i="0" u="none" strike="noStrike" kern="1200" dirty="0">
                          <a:solidFill>
                            <a:schemeClr val="bg1"/>
                          </a:solidFill>
                          <a:latin typeface="+mn-lt"/>
                        </a:rPr>
                        <a:t>%</a:t>
                      </a:r>
                      <a:endParaRPr lang="en-GB" sz="1200" b="0" i="0" u="none" strike="noStrike" dirty="0">
                        <a:latin typeface="+mn-lt"/>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Irish People</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70</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71</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61</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71</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87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Scenery</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69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70</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67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69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68</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dirty="0" smtClean="0">
                          <a:solidFill>
                            <a:schemeClr val="bg1"/>
                          </a:solidFill>
                          <a:latin typeface="+mn-lt"/>
                          <a:ea typeface="Times New Roman"/>
                          <a:cs typeface="Times New Roman"/>
                        </a:rPr>
                        <a:t>Weather</a:t>
                      </a:r>
                      <a:r>
                        <a:rPr lang="en-IE" sz="1200" baseline="0" dirty="0" smtClean="0">
                          <a:solidFill>
                            <a:schemeClr val="bg1"/>
                          </a:solidFill>
                          <a:latin typeface="+mn-lt"/>
                          <a:ea typeface="Times New Roman"/>
                          <a:cs typeface="Times New Roman"/>
                        </a:rPr>
                        <a:t> better than expected</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35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b="1" dirty="0" smtClean="0">
                          <a:solidFill>
                            <a:schemeClr val="bg1"/>
                          </a:solidFill>
                          <a:latin typeface="+mn-lt"/>
                          <a:ea typeface="Times New Roman"/>
                          <a:cs typeface="Times New Roman"/>
                        </a:rPr>
                        <a:t>23</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30</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34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Food quality/variety</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513352">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Good accommodation</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18</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513352">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Activities – something for all</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20</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10</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513352">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Well kept countryside/no litter/neat/ clean</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20</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Nature/wildlife/flora/fauna</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8</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11</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Relaxing/slow/easy going</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24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8</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11264">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Clean environment/no pollution</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18</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171450" y="188639"/>
            <a:ext cx="8972550" cy="355719"/>
          </a:xfrm>
        </p:spPr>
        <p:txBody>
          <a:bodyPr>
            <a:noAutofit/>
          </a:bodyPr>
          <a:lstStyle/>
          <a:p>
            <a:pPr>
              <a:defRPr/>
            </a:pPr>
            <a:r>
              <a:rPr lang="en-US" sz="2400" dirty="0"/>
              <a:t>The Reasons Why Expectations Exceeded  </a:t>
            </a:r>
            <a:endParaRPr lang="en-GB" sz="2400" dirty="0"/>
          </a:p>
        </p:txBody>
      </p:sp>
      <p:sp>
        <p:nvSpPr>
          <p:cNvPr id="5" name="TextBox 4"/>
          <p:cNvSpPr txBox="1"/>
          <p:nvPr/>
        </p:nvSpPr>
        <p:spPr>
          <a:xfrm>
            <a:off x="0" y="5445224"/>
            <a:ext cx="9036496" cy="1600438"/>
          </a:xfrm>
          <a:prstGeom prst="rect">
            <a:avLst/>
          </a:prstGeom>
          <a:noFill/>
        </p:spPr>
        <p:txBody>
          <a:bodyPr wrap="square" rtlCol="0">
            <a:spAutoFit/>
          </a:bodyPr>
          <a:lstStyle/>
          <a:p>
            <a:pPr marL="285750" indent="-285750">
              <a:buFont typeface="Arial" pitchFamily="34" charset="0"/>
              <a:buChar char="•"/>
            </a:pPr>
            <a:r>
              <a:rPr lang="en-IE" sz="1400" dirty="0" smtClean="0"/>
              <a:t>Ireland’s people and scenery are the main reasons given for why overseas holidaymakers’ expectations were exceeded.</a:t>
            </a:r>
          </a:p>
          <a:p>
            <a:pPr marL="285750" indent="-285750">
              <a:buFont typeface="Arial" pitchFamily="34" charset="0"/>
              <a:buChar char="•"/>
            </a:pPr>
            <a:r>
              <a:rPr lang="en-IE" sz="1400" dirty="0" smtClean="0"/>
              <a:t>For North Americans, four out of five of those who said their holiday was better than expected mentioned Irish people as the reason why.</a:t>
            </a:r>
          </a:p>
          <a:p>
            <a:pPr marL="285750" indent="-285750">
              <a:buFont typeface="Arial" pitchFamily="34" charset="0"/>
              <a:buChar char="•"/>
            </a:pPr>
            <a:r>
              <a:rPr lang="en-IE" sz="1400" dirty="0" smtClean="0"/>
              <a:t>For French holidaymakers whose holiday experience exceeded their expectations, about seven out of ten said it was because of the scenery they enjoyed.</a:t>
            </a:r>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402933" y="1280776"/>
            <a:ext cx="2381912" cy="2818910"/>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4239241507"/>
              </p:ext>
            </p:extLst>
          </p:nvPr>
        </p:nvGraphicFramePr>
        <p:xfrm>
          <a:off x="3394371" y="1268760"/>
          <a:ext cx="2401765" cy="2830926"/>
        </p:xfrm>
        <a:graphic>
          <a:graphicData uri="http://schemas.openxmlformats.org/drawingml/2006/table">
            <a:tbl>
              <a:tblPr firstRow="1" bandRow="1">
                <a:tableStyleId>{C083E6E3-FA7D-4D7B-A595-EF9225AFEA82}</a:tableStyleId>
              </a:tblPr>
              <a:tblGrid>
                <a:gridCol w="1723827"/>
                <a:gridCol w="677938"/>
              </a:tblGrid>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0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r>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Britain</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56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North America</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78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000" b="0" i="0" u="none" strike="noStrike" cap="none" normalizeH="0" baseline="0" dirty="0" smtClean="0">
                          <a:ln>
                            <a:noFill/>
                          </a:ln>
                          <a:solidFill>
                            <a:schemeClr val="bg1"/>
                          </a:solidFill>
                          <a:effectLst/>
                          <a:latin typeface="Arial" charset="0"/>
                          <a:ea typeface="Geneva" pitchFamily="-96" charset="-128"/>
                        </a:rPr>
                        <a:t>Mainland Europe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0" i="0" u="none" strike="noStrike" cap="none" normalizeH="0" baseline="0" dirty="0" smtClean="0">
                          <a:ln>
                            <a:noFill/>
                          </a:ln>
                          <a:solidFill>
                            <a:schemeClr val="bg1"/>
                          </a:solidFill>
                          <a:effectLst/>
                          <a:latin typeface="Arial" charset="0"/>
                          <a:ea typeface="Geneva" pitchFamily="-96" charset="-128"/>
                        </a:rPr>
                        <a:t>66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000" b="1" i="0" u="none" strike="noStrike" cap="none" normalizeH="0" baseline="0" dirty="0" smtClean="0">
                          <a:ln>
                            <a:noFill/>
                          </a:ln>
                          <a:solidFill>
                            <a:schemeClr val="bg1"/>
                          </a:solidFill>
                          <a:effectLst/>
                          <a:latin typeface="Arial" charset="0"/>
                          <a:ea typeface="Geneva" pitchFamily="-96" charset="-128"/>
                        </a:rPr>
                        <a:t>France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68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000" b="0" i="0" u="none" strike="noStrike" cap="none" normalizeH="0" baseline="0" dirty="0" smtClean="0">
                          <a:ln>
                            <a:noFill/>
                          </a:ln>
                          <a:solidFill>
                            <a:schemeClr val="bg1"/>
                          </a:solidFill>
                          <a:effectLst/>
                          <a:latin typeface="Arial" charset="0"/>
                          <a:ea typeface="Geneva" pitchFamily="-96" charset="-128"/>
                        </a:rPr>
                        <a:t>Germany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0" i="0" u="none" strike="noStrike" cap="none" normalizeH="0" baseline="0" dirty="0" smtClean="0">
                          <a:ln>
                            <a:noFill/>
                          </a:ln>
                          <a:solidFill>
                            <a:schemeClr val="bg1"/>
                          </a:solidFill>
                          <a:effectLst/>
                          <a:latin typeface="Arial" charset="0"/>
                          <a:ea typeface="Geneva" pitchFamily="-96" charset="-128"/>
                        </a:rPr>
                        <a:t>72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4044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Rest of the World</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000" b="1" i="0" u="none" strike="noStrike" cap="none" normalizeH="0" baseline="0" dirty="0" smtClean="0">
                          <a:ln>
                            <a:noFill/>
                          </a:ln>
                          <a:solidFill>
                            <a:schemeClr val="bg1"/>
                          </a:solidFill>
                          <a:effectLst/>
                          <a:latin typeface="Arial" charset="0"/>
                          <a:ea typeface="Geneva" pitchFamily="-96" charset="-128"/>
                        </a:rPr>
                        <a:t>68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0" y="144249"/>
            <a:ext cx="9144000" cy="400110"/>
          </a:xfrm>
        </p:spPr>
        <p:txBody>
          <a:bodyPr>
            <a:normAutofit fontScale="90000"/>
          </a:bodyPr>
          <a:lstStyle/>
          <a:p>
            <a:r>
              <a:rPr lang="en-US" sz="2700" dirty="0"/>
              <a:t>Would Ireland be Recommended?</a:t>
            </a:r>
            <a:endParaRPr lang="en-GB" sz="2700" dirty="0"/>
          </a:p>
        </p:txBody>
      </p:sp>
      <p:sp>
        <p:nvSpPr>
          <p:cNvPr id="10" name="Text Box 27"/>
          <p:cNvSpPr txBox="1">
            <a:spLocks noChangeArrowheads="1"/>
          </p:cNvSpPr>
          <p:nvPr/>
        </p:nvSpPr>
        <p:spPr bwMode="auto">
          <a:xfrm>
            <a:off x="185744" y="828499"/>
            <a:ext cx="1727909"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a:t>
            </a:r>
          </a:p>
        </p:txBody>
      </p:sp>
      <p:sp>
        <p:nvSpPr>
          <p:cNvPr id="22" name="Text Box 4"/>
          <p:cNvSpPr txBox="1">
            <a:spLocks noChangeArrowheads="1"/>
          </p:cNvSpPr>
          <p:nvPr/>
        </p:nvSpPr>
        <p:spPr bwMode="auto">
          <a:xfrm>
            <a:off x="1896413" y="1864517"/>
            <a:ext cx="1027630" cy="387798"/>
          </a:xfrm>
          <a:prstGeom prst="rect">
            <a:avLst/>
          </a:prstGeom>
          <a:noFill/>
          <a:ln w="9525">
            <a:noFill/>
            <a:miter lim="800000"/>
            <a:headEnd/>
            <a:tailEnd/>
          </a:ln>
        </p:spPr>
        <p:txBody>
          <a:bodyPr wrap="square" anchor="ctr">
            <a:spAutoFit/>
          </a:bodyPr>
          <a:lstStyle/>
          <a:p>
            <a:pPr>
              <a:lnSpc>
                <a:spcPct val="80000"/>
              </a:lnSpc>
            </a:pPr>
            <a:r>
              <a:rPr lang="en-IE" sz="1200" dirty="0" smtClean="0">
                <a:latin typeface="Arial" charset="0"/>
              </a:rPr>
              <a:t>Yes,</a:t>
            </a:r>
            <a:br>
              <a:rPr lang="en-IE" sz="1200" dirty="0" smtClean="0">
                <a:latin typeface="Arial" charset="0"/>
              </a:rPr>
            </a:br>
            <a:r>
              <a:rPr lang="en-IE" sz="1200" dirty="0" smtClean="0">
                <a:latin typeface="Arial" charset="0"/>
              </a:rPr>
              <a:t>definitely</a:t>
            </a:r>
            <a:endParaRPr lang="en-GB" sz="1200" dirty="0">
              <a:latin typeface="Arial" charset="0"/>
            </a:endParaRPr>
          </a:p>
        </p:txBody>
      </p:sp>
      <p:sp>
        <p:nvSpPr>
          <p:cNvPr id="23" name="Left Arrow 22"/>
          <p:cNvSpPr/>
          <p:nvPr/>
        </p:nvSpPr>
        <p:spPr>
          <a:xfrm flipH="1">
            <a:off x="2860007" y="1786272"/>
            <a:ext cx="409392" cy="411766"/>
          </a:xfrm>
          <a:prstGeom prst="leftArrow">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 Box 4"/>
          <p:cNvSpPr txBox="1">
            <a:spLocks noChangeArrowheads="1"/>
          </p:cNvSpPr>
          <p:nvPr/>
        </p:nvSpPr>
        <p:spPr bwMode="auto">
          <a:xfrm>
            <a:off x="0" y="6403802"/>
            <a:ext cx="1765227" cy="240066"/>
          </a:xfrm>
          <a:prstGeom prst="rect">
            <a:avLst/>
          </a:prstGeom>
          <a:noFill/>
          <a:ln w="9525">
            <a:noFill/>
            <a:miter lim="800000"/>
            <a:headEnd/>
            <a:tailEnd/>
          </a:ln>
        </p:spPr>
        <p:txBody>
          <a:bodyPr wrap="none" anchor="ctr">
            <a:spAutoFit/>
          </a:bodyPr>
          <a:lstStyle/>
          <a:p>
            <a:pPr>
              <a:lnSpc>
                <a:spcPct val="80000"/>
              </a:lnSpc>
            </a:pPr>
            <a:r>
              <a:rPr lang="en-IE" sz="1200" dirty="0" smtClean="0">
                <a:latin typeface="Arial" charset="0"/>
              </a:rPr>
              <a:t>Score of 9 or 10 (top 2)</a:t>
            </a:r>
            <a:endParaRPr lang="en-GB" sz="1200" dirty="0">
              <a:latin typeface="Arial" charset="0"/>
            </a:endParaRPr>
          </a:p>
        </p:txBody>
      </p:sp>
      <p:sp>
        <p:nvSpPr>
          <p:cNvPr id="12" name="TextBox 11"/>
          <p:cNvSpPr txBox="1"/>
          <p:nvPr/>
        </p:nvSpPr>
        <p:spPr>
          <a:xfrm>
            <a:off x="0" y="4672409"/>
            <a:ext cx="9036496" cy="1384995"/>
          </a:xfrm>
          <a:prstGeom prst="rect">
            <a:avLst/>
          </a:prstGeom>
          <a:noFill/>
        </p:spPr>
        <p:txBody>
          <a:bodyPr wrap="square" rtlCol="0">
            <a:spAutoFit/>
          </a:bodyPr>
          <a:lstStyle/>
          <a:p>
            <a:pPr marL="285750" indent="-285750">
              <a:buFont typeface="Arial" pitchFamily="34" charset="0"/>
              <a:buChar char="•"/>
            </a:pPr>
            <a:r>
              <a:rPr lang="en-IE" sz="1400" dirty="0" smtClean="0"/>
              <a:t>The majority of overseas holidaymakers would definitely recommend Ireland for a holiday.  </a:t>
            </a:r>
          </a:p>
          <a:p>
            <a:pPr marL="285750" indent="-285750">
              <a:buFont typeface="Arial" pitchFamily="34" charset="0"/>
              <a:buChar char="•"/>
            </a:pPr>
            <a:r>
              <a:rPr lang="en-IE" sz="1400" dirty="0" smtClean="0"/>
              <a:t>While just over half of British holidaymakers would do so, this rises to about two thirds among Mainland Europeans and within Europe, it increases to seven out of ten Germans.</a:t>
            </a:r>
          </a:p>
          <a:p>
            <a:pPr marL="285750" indent="-285750">
              <a:buFont typeface="Arial" pitchFamily="34" charset="0"/>
              <a:buChar char="•"/>
            </a:pPr>
            <a:r>
              <a:rPr lang="en-IE" sz="1400" dirty="0" smtClean="0"/>
              <a:t>North Americans are the most enthusiastic advocates of an Irish holiday, almost four in five North Americans interviewed said that they would definitely recommend Ireland for a holiday.</a:t>
            </a:r>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653143" y="864912"/>
            <a:ext cx="7745954" cy="4530497"/>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50" name="Table 49"/>
          <p:cNvGraphicFramePr>
            <a:graphicFrameLocks noGrp="1"/>
          </p:cNvGraphicFramePr>
          <p:nvPr>
            <p:extLst>
              <p:ext uri="{D42A27DB-BD31-4B8C-83A1-F6EECF244321}">
                <p14:modId xmlns:p14="http://schemas.microsoft.com/office/powerpoint/2010/main" val="4263712328"/>
              </p:ext>
            </p:extLst>
          </p:nvPr>
        </p:nvGraphicFramePr>
        <p:xfrm>
          <a:off x="653143" y="692696"/>
          <a:ext cx="7718383" cy="4520896"/>
        </p:xfrm>
        <a:graphic>
          <a:graphicData uri="http://schemas.openxmlformats.org/drawingml/2006/table">
            <a:tbl>
              <a:tblPr firstRow="1" bandRow="1">
                <a:tableStyleId>{C083E6E3-FA7D-4D7B-A595-EF9225AFEA82}</a:tableStyleId>
              </a:tblPr>
              <a:tblGrid>
                <a:gridCol w="2488645"/>
                <a:gridCol w="871623"/>
                <a:gridCol w="871623"/>
                <a:gridCol w="871623"/>
                <a:gridCol w="871623"/>
                <a:gridCol w="871623"/>
                <a:gridCol w="871623"/>
              </a:tblGrid>
              <a:tr h="60850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1" i="0" u="none" strike="noStrike" cap="none" normalizeH="0" baseline="0" dirty="0" smtClean="0">
                          <a:ln>
                            <a:noFill/>
                          </a:ln>
                          <a:solidFill>
                            <a:schemeClr val="bg1"/>
                          </a:solidFill>
                          <a:effectLst/>
                          <a:latin typeface="Arial" charset="0"/>
                          <a:ea typeface="Geneva" pitchFamily="-96" charset="-128"/>
                        </a:rPr>
                        <a:t>Britain</a:t>
                      </a:r>
                      <a:br>
                        <a:rPr kumimoji="0" lang="en-IE" sz="1200" b="1" i="0" u="none" strike="noStrike" cap="none" normalizeH="0" baseline="0" dirty="0" smtClean="0">
                          <a:ln>
                            <a:noFill/>
                          </a:ln>
                          <a:solidFill>
                            <a:schemeClr val="bg1"/>
                          </a:solidFill>
                          <a:effectLst/>
                          <a:latin typeface="Arial" charset="0"/>
                          <a:ea typeface="Geneva" pitchFamily="-96" charset="-128"/>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dirty="0" smtClean="0">
                          <a:solidFill>
                            <a:schemeClr val="bg1"/>
                          </a:solidFill>
                          <a:latin typeface="Arial" pitchFamily="34" charset="0"/>
                        </a:rPr>
                        <a:t>North</a:t>
                      </a:r>
                    </a:p>
                    <a:p>
                      <a:pPr algn="ctr" defTabSz="380375">
                        <a:buClr>
                          <a:srgbClr val="104160"/>
                        </a:buClr>
                        <a:buSzPct val="90000"/>
                      </a:pPr>
                      <a:r>
                        <a:rPr lang="en-GB" sz="1200" b="1" dirty="0" smtClean="0">
                          <a:solidFill>
                            <a:schemeClr val="bg1"/>
                          </a:solidFill>
                          <a:latin typeface="Arial" pitchFamily="34" charset="0"/>
                        </a:rPr>
                        <a:t>America</a:t>
                      </a:r>
                      <a:br>
                        <a:rPr lang="en-GB" sz="1200" b="1" dirty="0" smtClean="0">
                          <a:solidFill>
                            <a:schemeClr val="bg1"/>
                          </a:solidFill>
                          <a:latin typeface="Arial" pitchFamily="34" charset="0"/>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dirty="0" smtClean="0">
                          <a:solidFill>
                            <a:schemeClr val="bg1"/>
                          </a:solidFill>
                          <a:latin typeface="Arial" pitchFamily="34" charset="0"/>
                        </a:rPr>
                        <a:t>Total</a:t>
                      </a:r>
                    </a:p>
                    <a:p>
                      <a:pPr algn="ctr" defTabSz="380375">
                        <a:buClr>
                          <a:srgbClr val="104160"/>
                        </a:buClr>
                        <a:buSzPct val="90000"/>
                      </a:pPr>
                      <a:r>
                        <a:rPr lang="en-GB" sz="1200" b="1" dirty="0" smtClean="0">
                          <a:solidFill>
                            <a:schemeClr val="bg1"/>
                          </a:solidFill>
                          <a:latin typeface="Arial" pitchFamily="34" charset="0"/>
                        </a:rPr>
                        <a:t>Mainland</a:t>
                      </a:r>
                      <a:br>
                        <a:rPr lang="en-GB" sz="1200" b="1" dirty="0" smtClean="0">
                          <a:solidFill>
                            <a:schemeClr val="bg1"/>
                          </a:solidFill>
                          <a:latin typeface="Arial" pitchFamily="34" charset="0"/>
                        </a:rPr>
                      </a:br>
                      <a:r>
                        <a:rPr lang="en-GB" sz="1200" b="1" dirty="0" smtClean="0">
                          <a:solidFill>
                            <a:schemeClr val="bg1"/>
                          </a:solidFill>
                          <a:latin typeface="Arial" pitchFamily="34" charset="0"/>
                        </a:rPr>
                        <a:t>Europe</a:t>
                      </a:r>
                      <a:br>
                        <a:rPr lang="en-GB" sz="1200" b="1" dirty="0" smtClean="0">
                          <a:solidFill>
                            <a:schemeClr val="bg1"/>
                          </a:solidFill>
                          <a:latin typeface="Arial" pitchFamily="34" charset="0"/>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i="1" dirty="0" smtClean="0">
                          <a:solidFill>
                            <a:schemeClr val="bg1"/>
                          </a:solidFill>
                          <a:latin typeface="Arial" pitchFamily="34" charset="0"/>
                        </a:rPr>
                        <a:t>France</a:t>
                      </a:r>
                      <a:r>
                        <a:rPr lang="en-GB" sz="1200" b="1" dirty="0" smtClean="0">
                          <a:solidFill>
                            <a:schemeClr val="bg1"/>
                          </a:solidFill>
                          <a:latin typeface="Arial" pitchFamily="34" charset="0"/>
                        </a:rPr>
                        <a:t/>
                      </a:r>
                      <a:br>
                        <a:rPr lang="en-GB" sz="1200" b="1" dirty="0" smtClean="0">
                          <a:solidFill>
                            <a:schemeClr val="bg1"/>
                          </a:solidFill>
                          <a:latin typeface="Arial" pitchFamily="34" charset="0"/>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i="1" dirty="0" smtClean="0">
                          <a:solidFill>
                            <a:schemeClr val="bg1"/>
                          </a:solidFill>
                          <a:latin typeface="Arial" pitchFamily="34" charset="0"/>
                        </a:rPr>
                        <a:t>Germany</a:t>
                      </a:r>
                      <a:r>
                        <a:rPr lang="en-GB" sz="1200" b="1" dirty="0" smtClean="0">
                          <a:solidFill>
                            <a:schemeClr val="bg1"/>
                          </a:solidFill>
                          <a:latin typeface="Arial" pitchFamily="34" charset="0"/>
                        </a:rPr>
                        <a:t/>
                      </a:r>
                      <a:br>
                        <a:rPr lang="en-GB" sz="1200" b="1" dirty="0" smtClean="0">
                          <a:solidFill>
                            <a:schemeClr val="bg1"/>
                          </a:solidFill>
                          <a:latin typeface="Arial" pitchFamily="34" charset="0"/>
                        </a:rPr>
                      </a:br>
                      <a:r>
                        <a:rPr lang="en-GB" sz="1200" b="1" dirty="0" smtClean="0">
                          <a:solidFill>
                            <a:schemeClr val="bg1"/>
                          </a:solidFill>
                          <a:latin typeface="Arial" pitchFamily="34" charset="0"/>
                        </a:rPr>
                        <a:t>%</a:t>
                      </a: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dirty="0" smtClean="0">
                          <a:solidFill>
                            <a:schemeClr val="bg1"/>
                          </a:solidFill>
                          <a:latin typeface="Arial" pitchFamily="34" charset="0"/>
                        </a:rPr>
                        <a:t>Rest of</a:t>
                      </a:r>
                      <a:br>
                        <a:rPr lang="en-GB" sz="1200" b="1" dirty="0" smtClean="0">
                          <a:solidFill>
                            <a:schemeClr val="bg1"/>
                          </a:solidFill>
                          <a:latin typeface="Arial" pitchFamily="34" charset="0"/>
                        </a:rPr>
                      </a:br>
                      <a:r>
                        <a:rPr lang="en-GB" sz="1200" b="1" dirty="0" smtClean="0">
                          <a:solidFill>
                            <a:schemeClr val="bg1"/>
                          </a:solidFill>
                          <a:latin typeface="Arial" pitchFamily="34" charset="0"/>
                        </a:rPr>
                        <a:t>World</a:t>
                      </a:r>
                      <a:br>
                        <a:rPr lang="en-GB" sz="1200" b="1" dirty="0" smtClean="0">
                          <a:solidFill>
                            <a:schemeClr val="bg1"/>
                          </a:solidFill>
                          <a:latin typeface="Arial" pitchFamily="34" charset="0"/>
                        </a:rPr>
                      </a:br>
                      <a:r>
                        <a:rPr lang="en-GB" sz="1200" b="1" dirty="0" smtClean="0">
                          <a:solidFill>
                            <a:schemeClr val="bg1"/>
                          </a:solidFill>
                          <a:latin typeface="Arial" pitchFamily="34" charset="0"/>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Internet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Friends/relatives/business associates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Travel Agent/ Tour Operator</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Guide books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Other brochures/promotional  literature on Ireland</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Irish Tourist Board literature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Articles in newspapers/magazines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Travel programme on TV/radio</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Advertising for Ireland</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Films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35" name="Text Box 27"/>
          <p:cNvSpPr txBox="1">
            <a:spLocks noChangeArrowheads="1"/>
          </p:cNvSpPr>
          <p:nvPr/>
        </p:nvSpPr>
        <p:spPr bwMode="auto">
          <a:xfrm>
            <a:off x="185744" y="620688"/>
            <a:ext cx="1822487"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 </a:t>
            </a:r>
          </a:p>
        </p:txBody>
      </p:sp>
      <p:sp>
        <p:nvSpPr>
          <p:cNvPr id="48" name="Title 47"/>
          <p:cNvSpPr>
            <a:spLocks noGrp="1"/>
          </p:cNvSpPr>
          <p:nvPr>
            <p:ph type="title"/>
          </p:nvPr>
        </p:nvSpPr>
        <p:spPr>
          <a:xfrm>
            <a:off x="0" y="56818"/>
            <a:ext cx="9144000" cy="707886"/>
          </a:xfrm>
        </p:spPr>
        <p:txBody>
          <a:bodyPr>
            <a:noAutofit/>
          </a:bodyPr>
          <a:lstStyle/>
          <a:p>
            <a:r>
              <a:rPr lang="en-US" sz="2400" dirty="0" smtClean="0"/>
              <a:t>Information sources that influenced </a:t>
            </a:r>
            <a:r>
              <a:rPr lang="en-US" sz="2400" dirty="0"/>
              <a:t>c</a:t>
            </a:r>
            <a:r>
              <a:rPr lang="en-US" sz="2400" dirty="0" smtClean="0"/>
              <a:t>hoice of Ireland</a:t>
            </a:r>
            <a:endParaRPr lang="en-GB" sz="2400" dirty="0"/>
          </a:p>
        </p:txBody>
      </p:sp>
      <p:sp>
        <p:nvSpPr>
          <p:cNvPr id="2" name="TextBox 1"/>
          <p:cNvSpPr txBox="1"/>
          <p:nvPr/>
        </p:nvSpPr>
        <p:spPr>
          <a:xfrm>
            <a:off x="107504" y="5445224"/>
            <a:ext cx="9036496" cy="1446550"/>
          </a:xfrm>
          <a:prstGeom prst="rect">
            <a:avLst/>
          </a:prstGeom>
          <a:noFill/>
        </p:spPr>
        <p:txBody>
          <a:bodyPr wrap="square" rtlCol="0">
            <a:spAutoFit/>
          </a:bodyPr>
          <a:lstStyle/>
          <a:p>
            <a:pPr marL="285750" indent="-285750">
              <a:buFont typeface="Arial" pitchFamily="34" charset="0"/>
              <a:buChar char="•"/>
            </a:pPr>
            <a:r>
              <a:rPr lang="en-IE" sz="1400" dirty="0" smtClean="0"/>
              <a:t>The internet and word of mouth are the most frequently used sources of information which influence overseas holidaymakers’ choice of Ireland</a:t>
            </a:r>
          </a:p>
          <a:p>
            <a:pPr marL="285750" indent="-285750">
              <a:buFont typeface="Arial" pitchFamily="34" charset="0"/>
              <a:buChar char="•"/>
            </a:pPr>
            <a:r>
              <a:rPr lang="en-IE" sz="1400" dirty="0" smtClean="0"/>
              <a:t>About three-quarters said that the internet was used </a:t>
            </a:r>
            <a:r>
              <a:rPr lang="en-IE" sz="1400" smtClean="0"/>
              <a:t>when choosing Ireland </a:t>
            </a:r>
            <a:r>
              <a:rPr lang="en-IE" sz="1400" dirty="0" smtClean="0"/>
              <a:t>for their holiday.</a:t>
            </a:r>
          </a:p>
          <a:p>
            <a:pPr marL="285750" indent="-285750">
              <a:buFont typeface="Arial" pitchFamily="34" charset="0"/>
              <a:buChar char="•"/>
            </a:pPr>
            <a:r>
              <a:rPr lang="en-IE" sz="1400" dirty="0" smtClean="0"/>
              <a:t>More than a quarter mentioned advice from friends/relatives or business associates.</a:t>
            </a:r>
          </a:p>
          <a:p>
            <a:pPr marL="285750" indent="-285750">
              <a:buFont typeface="Arial" pitchFamily="34" charset="0"/>
              <a:buChar char="•"/>
            </a:pPr>
            <a:r>
              <a:rPr lang="en-IE" sz="1400" dirty="0" smtClean="0"/>
              <a:t>Guide books were key for non-British holidaymakers – one in four said that they influenced their choice of Ireland.</a:t>
            </a:r>
          </a:p>
          <a:p>
            <a:pPr marL="285750" indent="-285750">
              <a:buFont typeface="Arial" pitchFamily="34" charset="0"/>
              <a:buChar char="•"/>
            </a:pPr>
            <a:endParaRPr lang="en-IE" dirty="0"/>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653143" y="980728"/>
            <a:ext cx="7745954" cy="3632879"/>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50" name="Table 49"/>
          <p:cNvGraphicFramePr>
            <a:graphicFrameLocks noGrp="1"/>
          </p:cNvGraphicFramePr>
          <p:nvPr>
            <p:extLst>
              <p:ext uri="{D42A27DB-BD31-4B8C-83A1-F6EECF244321}">
                <p14:modId xmlns:p14="http://schemas.microsoft.com/office/powerpoint/2010/main" val="2923413359"/>
              </p:ext>
            </p:extLst>
          </p:nvPr>
        </p:nvGraphicFramePr>
        <p:xfrm>
          <a:off x="666422" y="1053920"/>
          <a:ext cx="7732674" cy="3455200"/>
        </p:xfrm>
        <a:graphic>
          <a:graphicData uri="http://schemas.openxmlformats.org/drawingml/2006/table">
            <a:tbl>
              <a:tblPr firstRow="1" bandRow="1">
                <a:tableStyleId>{C083E6E3-FA7D-4D7B-A595-EF9225AFEA82}</a:tableStyleId>
              </a:tblPr>
              <a:tblGrid>
                <a:gridCol w="2493252"/>
                <a:gridCol w="873237"/>
                <a:gridCol w="873237"/>
                <a:gridCol w="873237"/>
                <a:gridCol w="873237"/>
                <a:gridCol w="873237"/>
                <a:gridCol w="873237"/>
              </a:tblGrid>
              <a:tr h="60850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1" i="0" u="none" strike="noStrike" cap="none" normalizeH="0" baseline="0" dirty="0" smtClean="0">
                          <a:ln>
                            <a:noFill/>
                          </a:ln>
                          <a:solidFill>
                            <a:schemeClr val="bg1"/>
                          </a:solidFill>
                          <a:effectLst/>
                          <a:latin typeface="Arial" charset="0"/>
                          <a:ea typeface="Geneva" pitchFamily="-96" charset="-128"/>
                        </a:rPr>
                        <a:t>Britain</a:t>
                      </a:r>
                      <a:br>
                        <a:rPr kumimoji="0" lang="en-IE" sz="1200" b="1" i="0" u="none" strike="noStrike" cap="none" normalizeH="0" baseline="0" dirty="0" smtClean="0">
                          <a:ln>
                            <a:noFill/>
                          </a:ln>
                          <a:solidFill>
                            <a:schemeClr val="bg1"/>
                          </a:solidFill>
                          <a:effectLst/>
                          <a:latin typeface="Arial" charset="0"/>
                          <a:ea typeface="Geneva" pitchFamily="-96" charset="-128"/>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dirty="0" smtClean="0">
                          <a:solidFill>
                            <a:schemeClr val="bg1"/>
                          </a:solidFill>
                          <a:latin typeface="Arial" pitchFamily="34" charset="0"/>
                        </a:rPr>
                        <a:t>North</a:t>
                      </a:r>
                    </a:p>
                    <a:p>
                      <a:pPr algn="ctr" defTabSz="380375">
                        <a:buClr>
                          <a:srgbClr val="104160"/>
                        </a:buClr>
                        <a:buSzPct val="90000"/>
                      </a:pPr>
                      <a:r>
                        <a:rPr lang="en-GB" sz="1200" b="1" dirty="0" smtClean="0">
                          <a:solidFill>
                            <a:schemeClr val="bg1"/>
                          </a:solidFill>
                          <a:latin typeface="Arial" pitchFamily="34" charset="0"/>
                        </a:rPr>
                        <a:t>America</a:t>
                      </a:r>
                      <a:br>
                        <a:rPr lang="en-GB" sz="1200" b="1" dirty="0" smtClean="0">
                          <a:solidFill>
                            <a:schemeClr val="bg1"/>
                          </a:solidFill>
                          <a:latin typeface="Arial" pitchFamily="34" charset="0"/>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IE" sz="1200" b="1" dirty="0" smtClean="0">
                          <a:solidFill>
                            <a:schemeClr val="bg1"/>
                          </a:solidFill>
                          <a:latin typeface="Arial" pitchFamily="34" charset="0"/>
                        </a:rPr>
                        <a:t>Total</a:t>
                      </a:r>
                      <a:endParaRPr lang="en-GB" sz="1200" b="1" dirty="0" smtClean="0">
                        <a:solidFill>
                          <a:schemeClr val="bg1"/>
                        </a:solidFill>
                        <a:latin typeface="Arial" pitchFamily="34" charset="0"/>
                      </a:endParaRPr>
                    </a:p>
                    <a:p>
                      <a:pPr algn="ctr" defTabSz="380375">
                        <a:buClr>
                          <a:srgbClr val="104160"/>
                        </a:buClr>
                        <a:buSzPct val="90000"/>
                      </a:pPr>
                      <a:r>
                        <a:rPr lang="en-GB" sz="1200" b="1" dirty="0" smtClean="0">
                          <a:solidFill>
                            <a:schemeClr val="bg1"/>
                          </a:solidFill>
                          <a:latin typeface="Arial" pitchFamily="34" charset="0"/>
                        </a:rPr>
                        <a:t>Mainland</a:t>
                      </a:r>
                      <a:br>
                        <a:rPr lang="en-GB" sz="1200" b="1" dirty="0" smtClean="0">
                          <a:solidFill>
                            <a:schemeClr val="bg1"/>
                          </a:solidFill>
                          <a:latin typeface="Arial" pitchFamily="34" charset="0"/>
                        </a:rPr>
                      </a:br>
                      <a:r>
                        <a:rPr lang="en-GB" sz="1200" b="1" dirty="0" smtClean="0">
                          <a:solidFill>
                            <a:schemeClr val="bg1"/>
                          </a:solidFill>
                          <a:latin typeface="Arial" pitchFamily="34" charset="0"/>
                        </a:rPr>
                        <a:t>Europe</a:t>
                      </a:r>
                      <a:br>
                        <a:rPr lang="en-GB" sz="1200" b="1" dirty="0" smtClean="0">
                          <a:solidFill>
                            <a:schemeClr val="bg1"/>
                          </a:solidFill>
                          <a:latin typeface="Arial" pitchFamily="34" charset="0"/>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i="1" dirty="0" smtClean="0">
                          <a:solidFill>
                            <a:schemeClr val="bg1"/>
                          </a:solidFill>
                          <a:latin typeface="Arial" pitchFamily="34" charset="0"/>
                        </a:rPr>
                        <a:t>France</a:t>
                      </a:r>
                      <a:br>
                        <a:rPr lang="en-GB" sz="1200" b="1" i="1" dirty="0" smtClean="0">
                          <a:solidFill>
                            <a:schemeClr val="bg1"/>
                          </a:solidFill>
                          <a:latin typeface="Arial" pitchFamily="34" charset="0"/>
                        </a:rPr>
                      </a:br>
                      <a:r>
                        <a:rPr kumimoji="0" lang="en-IE" sz="12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i="1" dirty="0" smtClean="0">
                          <a:solidFill>
                            <a:schemeClr val="bg1"/>
                          </a:solidFill>
                          <a:latin typeface="Arial" pitchFamily="34" charset="0"/>
                        </a:rPr>
                        <a:t>Germany</a:t>
                      </a:r>
                      <a:r>
                        <a:rPr lang="en-GB" sz="1200" b="1" dirty="0" smtClean="0">
                          <a:solidFill>
                            <a:schemeClr val="bg1"/>
                          </a:solidFill>
                          <a:latin typeface="Arial" pitchFamily="34" charset="0"/>
                        </a:rPr>
                        <a:t/>
                      </a:r>
                      <a:br>
                        <a:rPr lang="en-GB" sz="1200" b="1" dirty="0" smtClean="0">
                          <a:solidFill>
                            <a:schemeClr val="bg1"/>
                          </a:solidFill>
                          <a:latin typeface="Arial" pitchFamily="34" charset="0"/>
                        </a:rPr>
                      </a:br>
                      <a:r>
                        <a:rPr lang="en-GB" sz="1200" b="1" dirty="0" smtClean="0">
                          <a:solidFill>
                            <a:schemeClr val="bg1"/>
                          </a:solidFill>
                          <a:latin typeface="Arial" pitchFamily="34" charset="0"/>
                        </a:rPr>
                        <a:t>%</a:t>
                      </a: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200" b="1" dirty="0" smtClean="0">
                          <a:solidFill>
                            <a:schemeClr val="bg1"/>
                          </a:solidFill>
                          <a:latin typeface="Arial" pitchFamily="34" charset="0"/>
                        </a:rPr>
                        <a:t>Rest of</a:t>
                      </a:r>
                      <a:br>
                        <a:rPr lang="en-GB" sz="1200" b="1" dirty="0" smtClean="0">
                          <a:solidFill>
                            <a:schemeClr val="bg1"/>
                          </a:solidFill>
                          <a:latin typeface="Arial" pitchFamily="34" charset="0"/>
                        </a:rPr>
                      </a:br>
                      <a:r>
                        <a:rPr lang="en-GB" sz="1200" b="1" dirty="0" smtClean="0">
                          <a:solidFill>
                            <a:schemeClr val="bg1"/>
                          </a:solidFill>
                          <a:latin typeface="Arial" pitchFamily="34" charset="0"/>
                        </a:rPr>
                        <a:t>World</a:t>
                      </a:r>
                      <a:br>
                        <a:rPr lang="en-GB" sz="1200" b="1" dirty="0" smtClean="0">
                          <a:solidFill>
                            <a:schemeClr val="bg1"/>
                          </a:solidFill>
                          <a:latin typeface="Arial" pitchFamily="34" charset="0"/>
                        </a:rPr>
                      </a:br>
                      <a:r>
                        <a:rPr lang="en-GB" sz="1200" b="1" dirty="0" smtClean="0">
                          <a:solidFill>
                            <a:schemeClr val="bg1"/>
                          </a:solidFill>
                          <a:latin typeface="Arial" pitchFamily="34" charset="0"/>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Internet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Travel Agent/ Tour Operator</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Guide books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Friends/relatives/business associates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Other brochures/promotional  literature on Ireland</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Irish Tourist Board literature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5232">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Articles in newspapers/magazines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35" name="Text Box 27"/>
          <p:cNvSpPr txBox="1">
            <a:spLocks noChangeArrowheads="1"/>
          </p:cNvSpPr>
          <p:nvPr/>
        </p:nvSpPr>
        <p:spPr bwMode="auto">
          <a:xfrm>
            <a:off x="185744" y="548680"/>
            <a:ext cx="1822487"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 </a:t>
            </a:r>
          </a:p>
        </p:txBody>
      </p:sp>
      <p:sp>
        <p:nvSpPr>
          <p:cNvPr id="48" name="Title 47"/>
          <p:cNvSpPr>
            <a:spLocks noGrp="1"/>
          </p:cNvSpPr>
          <p:nvPr>
            <p:ph type="title"/>
          </p:nvPr>
        </p:nvSpPr>
        <p:spPr>
          <a:xfrm>
            <a:off x="0" y="-9639"/>
            <a:ext cx="9144000" cy="707886"/>
          </a:xfrm>
        </p:spPr>
        <p:txBody>
          <a:bodyPr>
            <a:noAutofit/>
          </a:bodyPr>
          <a:lstStyle/>
          <a:p>
            <a:pPr lvl="0">
              <a:defRPr/>
            </a:pPr>
            <a:r>
              <a:rPr lang="en-US" sz="2400" dirty="0" smtClean="0"/>
              <a:t>Information sources </a:t>
            </a:r>
            <a:r>
              <a:rPr lang="en-US" sz="2400" dirty="0"/>
              <a:t>in p</a:t>
            </a:r>
            <a:r>
              <a:rPr lang="en-US" sz="2400" dirty="0" smtClean="0"/>
              <a:t>lanning the holiday </a:t>
            </a:r>
            <a:r>
              <a:rPr lang="en-US" sz="2400" dirty="0"/>
              <a:t>in Ireland</a:t>
            </a:r>
            <a:endParaRPr lang="en-GB" sz="2400" dirty="0"/>
          </a:p>
        </p:txBody>
      </p:sp>
      <p:sp>
        <p:nvSpPr>
          <p:cNvPr id="6" name="TextBox 5"/>
          <p:cNvSpPr txBox="1"/>
          <p:nvPr/>
        </p:nvSpPr>
        <p:spPr>
          <a:xfrm>
            <a:off x="107504" y="4941168"/>
            <a:ext cx="9036496" cy="2523768"/>
          </a:xfrm>
          <a:prstGeom prst="rect">
            <a:avLst/>
          </a:prstGeom>
          <a:noFill/>
        </p:spPr>
        <p:txBody>
          <a:bodyPr wrap="square" rtlCol="0">
            <a:spAutoFit/>
          </a:bodyPr>
          <a:lstStyle/>
          <a:p>
            <a:pPr marL="285750" indent="-285750">
              <a:buFont typeface="Arial" pitchFamily="34" charset="0"/>
              <a:buChar char="•"/>
            </a:pPr>
            <a:r>
              <a:rPr lang="en-IE" sz="1400" dirty="0" smtClean="0"/>
              <a:t>Four in every five overseas holidaymakers said that the internet was an important source of information when planning their holiday.</a:t>
            </a:r>
          </a:p>
          <a:p>
            <a:pPr marL="285750" indent="-285750">
              <a:buFont typeface="Arial" pitchFamily="34" charset="0"/>
              <a:buChar char="•"/>
            </a:pPr>
            <a:r>
              <a:rPr lang="en-IE" sz="1400" dirty="0" smtClean="0"/>
              <a:t>Those travelling from long haul markets, (North America/Rest of World) are more likely to use travel agents/tour operators, about one in five North Americans and one in three of holidaymakers from other long haul markets said this channel was an important source of information.  German holidaymakers are more likely to use travel agents/ tour operators than other Europeans.</a:t>
            </a:r>
          </a:p>
          <a:p>
            <a:pPr marL="285750" indent="-285750">
              <a:buFont typeface="Arial" pitchFamily="34" charset="0"/>
              <a:buChar char="•"/>
            </a:pPr>
            <a:r>
              <a:rPr lang="en-IE" sz="1400" dirty="0" smtClean="0"/>
              <a:t>While just one in ten British holidaymakers said that guide books were important for them when planning their Irish holiday, they were important for three in ten French holidaymakers.</a:t>
            </a:r>
          </a:p>
          <a:p>
            <a:pPr marL="285750" indent="-285750">
              <a:buFont typeface="Arial" pitchFamily="34" charset="0"/>
              <a:buChar char="•"/>
            </a:pPr>
            <a:endParaRPr lang="en-IE" sz="1400" dirty="0" smtClean="0"/>
          </a:p>
          <a:p>
            <a:pPr marL="285750" indent="-285750">
              <a:buFont typeface="Arial" pitchFamily="34" charset="0"/>
              <a:buChar char="•"/>
            </a:pPr>
            <a:endParaRPr lang="en-IE" sz="1400" dirty="0" smtClean="0"/>
          </a:p>
          <a:p>
            <a:pPr marL="285750" indent="-285750">
              <a:buFont typeface="Arial" pitchFamily="34" charset="0"/>
              <a:buChar char="•"/>
            </a:pPr>
            <a:endParaRPr lang="en-IE"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11480" y="1196752"/>
            <a:ext cx="8046720" cy="3704322"/>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139633097"/>
              </p:ext>
            </p:extLst>
          </p:nvPr>
        </p:nvGraphicFramePr>
        <p:xfrm>
          <a:off x="539550" y="1196752"/>
          <a:ext cx="7918651" cy="3546240"/>
        </p:xfrm>
        <a:graphic>
          <a:graphicData uri="http://schemas.openxmlformats.org/drawingml/2006/table">
            <a:tbl>
              <a:tblPr firstRow="1" bandRow="1">
                <a:tableStyleId>{C083E6E3-FA7D-4D7B-A595-EF9225AFEA82}</a:tableStyleId>
              </a:tblPr>
              <a:tblGrid>
                <a:gridCol w="3397279"/>
                <a:gridCol w="753562"/>
                <a:gridCol w="753562"/>
                <a:gridCol w="753562"/>
                <a:gridCol w="753562"/>
                <a:gridCol w="753562"/>
                <a:gridCol w="753562"/>
              </a:tblGrid>
              <a:tr h="41932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100" b="1" i="0" u="none" strike="noStrike" cap="none" normalizeH="0" baseline="0" dirty="0" smtClean="0">
                          <a:ln>
                            <a:noFill/>
                          </a:ln>
                          <a:solidFill>
                            <a:schemeClr val="bg1"/>
                          </a:solidFill>
                          <a:effectLst/>
                          <a:latin typeface="Arial" charset="0"/>
                          <a:ea typeface="Geneva" pitchFamily="-96" charset="-128"/>
                        </a:rPr>
                        <a:t>Britain</a:t>
                      </a:r>
                      <a:br>
                        <a:rPr kumimoji="0" lang="en-IE" sz="1100" b="1" i="0" u="none" strike="noStrike" cap="none" normalizeH="0" baseline="0" dirty="0" smtClean="0">
                          <a:ln>
                            <a:noFill/>
                          </a:ln>
                          <a:solidFill>
                            <a:schemeClr val="bg1"/>
                          </a:solidFill>
                          <a:effectLst/>
                          <a:latin typeface="Arial" charset="0"/>
                          <a:ea typeface="Geneva" pitchFamily="-96" charset="-128"/>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dirty="0" smtClean="0">
                          <a:solidFill>
                            <a:schemeClr val="bg1"/>
                          </a:solidFill>
                          <a:latin typeface="Arial" pitchFamily="34" charset="0"/>
                        </a:rPr>
                        <a:t>North</a:t>
                      </a:r>
                    </a:p>
                    <a:p>
                      <a:pPr algn="ctr" defTabSz="380375">
                        <a:buClr>
                          <a:srgbClr val="104160"/>
                        </a:buClr>
                        <a:buSzPct val="90000"/>
                      </a:pPr>
                      <a:r>
                        <a:rPr lang="en-GB" sz="1100" b="1" dirty="0" smtClean="0">
                          <a:solidFill>
                            <a:schemeClr val="bg1"/>
                          </a:solidFill>
                          <a:latin typeface="Arial" pitchFamily="34" charset="0"/>
                        </a:rPr>
                        <a:t>America</a:t>
                      </a:r>
                      <a:br>
                        <a:rPr lang="en-GB" sz="1100" b="1" dirty="0" smtClean="0">
                          <a:solidFill>
                            <a:schemeClr val="bg1"/>
                          </a:solidFill>
                          <a:latin typeface="Arial" pitchFamily="34" charset="0"/>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IE" sz="1100" b="1" dirty="0" smtClean="0">
                          <a:solidFill>
                            <a:schemeClr val="bg1"/>
                          </a:solidFill>
                          <a:latin typeface="Arial" pitchFamily="34" charset="0"/>
                        </a:rPr>
                        <a:t>Total</a:t>
                      </a:r>
                      <a:endParaRPr lang="en-GB" sz="1100" b="1" dirty="0" smtClean="0">
                        <a:solidFill>
                          <a:schemeClr val="bg1"/>
                        </a:solidFill>
                        <a:latin typeface="Arial" pitchFamily="34" charset="0"/>
                      </a:endParaRPr>
                    </a:p>
                    <a:p>
                      <a:pPr algn="ctr" defTabSz="380375">
                        <a:buClr>
                          <a:srgbClr val="104160"/>
                        </a:buClr>
                        <a:buSzPct val="90000"/>
                      </a:pPr>
                      <a:r>
                        <a:rPr lang="en-GB" sz="1100" b="1" dirty="0" smtClean="0">
                          <a:solidFill>
                            <a:schemeClr val="bg1"/>
                          </a:solidFill>
                          <a:latin typeface="Arial" pitchFamily="34" charset="0"/>
                        </a:rPr>
                        <a:t>Mainland</a:t>
                      </a:r>
                      <a:br>
                        <a:rPr lang="en-GB" sz="1100" b="1" dirty="0" smtClean="0">
                          <a:solidFill>
                            <a:schemeClr val="bg1"/>
                          </a:solidFill>
                          <a:latin typeface="Arial" pitchFamily="34" charset="0"/>
                        </a:rPr>
                      </a:br>
                      <a:r>
                        <a:rPr lang="en-GB" sz="1100" b="1" dirty="0" smtClean="0">
                          <a:solidFill>
                            <a:schemeClr val="bg1"/>
                          </a:solidFill>
                          <a:latin typeface="Arial" pitchFamily="34" charset="0"/>
                        </a:rPr>
                        <a:t>Europe</a:t>
                      </a:r>
                      <a:br>
                        <a:rPr lang="en-GB" sz="1100" b="1" dirty="0" smtClean="0">
                          <a:solidFill>
                            <a:schemeClr val="bg1"/>
                          </a:solidFill>
                          <a:latin typeface="Arial" pitchFamily="34" charset="0"/>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i="1" dirty="0" smtClean="0">
                          <a:solidFill>
                            <a:schemeClr val="bg1"/>
                          </a:solidFill>
                          <a:latin typeface="Arial" pitchFamily="34" charset="0"/>
                        </a:rPr>
                        <a:t>France</a:t>
                      </a:r>
                      <a:br>
                        <a:rPr lang="en-GB" sz="1100" b="1" i="1" dirty="0" smtClean="0">
                          <a:solidFill>
                            <a:schemeClr val="bg1"/>
                          </a:solidFill>
                          <a:latin typeface="Arial" pitchFamily="34" charset="0"/>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i="1" dirty="0" smtClean="0">
                          <a:solidFill>
                            <a:schemeClr val="bg1"/>
                          </a:solidFill>
                          <a:latin typeface="Arial" pitchFamily="34" charset="0"/>
                        </a:rPr>
                        <a:t>Germany</a:t>
                      </a:r>
                      <a:r>
                        <a:rPr lang="en-GB" sz="1100" b="1" dirty="0" smtClean="0">
                          <a:solidFill>
                            <a:schemeClr val="bg1"/>
                          </a:solidFill>
                          <a:latin typeface="Arial" pitchFamily="34" charset="0"/>
                        </a:rPr>
                        <a:t/>
                      </a:r>
                      <a:br>
                        <a:rPr lang="en-GB" sz="1100" b="1" dirty="0" smtClean="0">
                          <a:solidFill>
                            <a:schemeClr val="bg1"/>
                          </a:solidFill>
                          <a:latin typeface="Arial" pitchFamily="34" charset="0"/>
                        </a:rPr>
                      </a:br>
                      <a:r>
                        <a:rPr lang="en-GB" sz="1100" b="1" dirty="0" smtClean="0">
                          <a:solidFill>
                            <a:schemeClr val="bg1"/>
                          </a:solidFill>
                          <a:latin typeface="Arial" pitchFamily="34" charset="0"/>
                        </a:rPr>
                        <a:t>%</a:t>
                      </a:r>
                      <a:endParaRPr kumimoji="0" lang="en-IE" sz="11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dirty="0" smtClean="0">
                          <a:solidFill>
                            <a:schemeClr val="bg1"/>
                          </a:solidFill>
                          <a:latin typeface="Arial" pitchFamily="34" charset="0"/>
                        </a:rPr>
                        <a:t>Rest of</a:t>
                      </a:r>
                      <a:br>
                        <a:rPr lang="en-GB" sz="1100" b="1" dirty="0" smtClean="0">
                          <a:solidFill>
                            <a:schemeClr val="bg1"/>
                          </a:solidFill>
                          <a:latin typeface="Arial" pitchFamily="34" charset="0"/>
                        </a:rPr>
                      </a:br>
                      <a:r>
                        <a:rPr lang="en-GB" sz="1100" b="1" dirty="0" smtClean="0">
                          <a:solidFill>
                            <a:schemeClr val="bg1"/>
                          </a:solidFill>
                          <a:latin typeface="Arial" pitchFamily="34" charset="0"/>
                        </a:rPr>
                        <a:t>World</a:t>
                      </a:r>
                      <a:br>
                        <a:rPr lang="en-GB" sz="1100" b="1" dirty="0" smtClean="0">
                          <a:solidFill>
                            <a:schemeClr val="bg1"/>
                          </a:solidFill>
                          <a:latin typeface="Arial" pitchFamily="34" charset="0"/>
                        </a:rPr>
                      </a:br>
                      <a:r>
                        <a:rPr lang="en-GB" sz="1100" b="1" dirty="0" smtClean="0">
                          <a:solidFill>
                            <a:schemeClr val="bg1"/>
                          </a:solidFill>
                          <a:latin typeface="Arial" pitchFamily="34" charset="0"/>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1" i="0" u="sng" strike="noStrike" cap="none" normalizeH="0" baseline="0" dirty="0" smtClean="0">
                          <a:ln>
                            <a:noFill/>
                          </a:ln>
                          <a:solidFill>
                            <a:schemeClr val="bg1"/>
                          </a:solidFill>
                          <a:effectLst/>
                          <a:latin typeface="Arial" charset="0"/>
                          <a:ea typeface="Geneva" pitchFamily="-96" charset="-128"/>
                        </a:rPr>
                        <a:t>Friendliness/Hospitality/Pace of Life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Friendly, hospitable people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Easy, relaxed pace of life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1" i="0" u="sng" strike="noStrike" cap="none" normalizeH="0" baseline="0" dirty="0" smtClean="0">
                          <a:ln>
                            <a:noFill/>
                          </a:ln>
                          <a:solidFill>
                            <a:schemeClr val="bg1"/>
                          </a:solidFill>
                          <a:effectLst/>
                          <a:latin typeface="Arial" charset="0"/>
                          <a:ea typeface="Geneva" pitchFamily="-96" charset="-128"/>
                        </a:rPr>
                        <a:t>Environment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Beautiful scenery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Good range of natural attractions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Natural, unspoilt environment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Attractive cities/towns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1" i="0" u="sng" strike="noStrike" cap="none" normalizeH="0" baseline="0" dirty="0" smtClean="0">
                          <a:ln>
                            <a:noFill/>
                          </a:ln>
                          <a:solidFill>
                            <a:schemeClr val="bg1"/>
                          </a:solidFill>
                          <a:effectLst/>
                          <a:latin typeface="Arial" charset="0"/>
                          <a:ea typeface="Geneva" pitchFamily="-96" charset="-128"/>
                        </a:rPr>
                        <a:t>Value/price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Good all round value for money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2532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Competitively priced air and sea fares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25724" y="56818"/>
            <a:ext cx="9118276" cy="891714"/>
          </a:xfrm>
        </p:spPr>
        <p:txBody>
          <a:bodyPr>
            <a:noAutofit/>
          </a:bodyPr>
          <a:lstStyle/>
          <a:p>
            <a:pPr>
              <a:defRPr/>
            </a:pPr>
            <a:r>
              <a:rPr lang="en-US" sz="2400" dirty="0"/>
              <a:t>Importance of </a:t>
            </a:r>
            <a:r>
              <a:rPr lang="en-US" sz="2400" dirty="0" smtClean="0"/>
              <a:t>factors </a:t>
            </a:r>
            <a:r>
              <a:rPr lang="en-US" sz="2400" dirty="0"/>
              <a:t>in </a:t>
            </a:r>
            <a:r>
              <a:rPr lang="en-US" sz="2400" dirty="0" smtClean="0"/>
              <a:t>considering Ireland for </a:t>
            </a:r>
            <a:r>
              <a:rPr lang="en-US" sz="2400" dirty="0"/>
              <a:t>a </a:t>
            </a:r>
            <a:r>
              <a:rPr lang="en-US" sz="2400" dirty="0" smtClean="0"/>
              <a:t>holiday </a:t>
            </a:r>
            <a:r>
              <a:rPr lang="en-US" sz="2400" dirty="0"/>
              <a:t>(</a:t>
            </a:r>
            <a:r>
              <a:rPr lang="en-US" sz="2400" dirty="0" smtClean="0"/>
              <a:t>I)</a:t>
            </a:r>
            <a:br>
              <a:rPr lang="en-US" sz="2400" dirty="0" smtClean="0"/>
            </a:br>
            <a:r>
              <a:rPr lang="en-US" sz="2400" dirty="0" smtClean="0"/>
              <a:t>Very important/important</a:t>
            </a:r>
            <a:endParaRPr lang="en-GB" sz="2400" dirty="0"/>
          </a:p>
        </p:txBody>
      </p:sp>
      <p:cxnSp>
        <p:nvCxnSpPr>
          <p:cNvPr id="15" name="Straight Connector 14"/>
          <p:cNvCxnSpPr/>
          <p:nvPr/>
        </p:nvCxnSpPr>
        <p:spPr>
          <a:xfrm>
            <a:off x="426294" y="3331845"/>
            <a:ext cx="8000748" cy="0"/>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6294" y="4633429"/>
            <a:ext cx="8000748" cy="0"/>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0" name="Text Box 27"/>
          <p:cNvSpPr txBox="1">
            <a:spLocks noChangeArrowheads="1"/>
          </p:cNvSpPr>
          <p:nvPr/>
        </p:nvSpPr>
        <p:spPr bwMode="auto">
          <a:xfrm>
            <a:off x="185744" y="828499"/>
            <a:ext cx="1727909"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a:t>
            </a:r>
          </a:p>
        </p:txBody>
      </p:sp>
      <p:sp>
        <p:nvSpPr>
          <p:cNvPr id="8" name="TextBox 7"/>
          <p:cNvSpPr txBox="1"/>
          <p:nvPr/>
        </p:nvSpPr>
        <p:spPr>
          <a:xfrm>
            <a:off x="107504" y="4941168"/>
            <a:ext cx="9036496" cy="1661993"/>
          </a:xfrm>
          <a:prstGeom prst="rect">
            <a:avLst/>
          </a:prstGeom>
          <a:noFill/>
        </p:spPr>
        <p:txBody>
          <a:bodyPr wrap="square" rtlCol="0">
            <a:spAutoFit/>
          </a:bodyPr>
          <a:lstStyle/>
          <a:p>
            <a:pPr marL="285750" indent="-285750">
              <a:buFont typeface="Arial" pitchFamily="34" charset="0"/>
              <a:buChar char="•"/>
            </a:pPr>
            <a:r>
              <a:rPr lang="en-IE" sz="1400" dirty="0" smtClean="0"/>
              <a:t>Most overseas holidaymakers say that the opportunity to engage with friendly hospitable people and enjoy beautiful scenery were important factors when considering Ireland for a holiday.</a:t>
            </a:r>
          </a:p>
          <a:p>
            <a:pPr marL="285750" indent="-285750">
              <a:buFont typeface="Arial" pitchFamily="34" charset="0"/>
              <a:buChar char="•"/>
            </a:pPr>
            <a:r>
              <a:rPr lang="en-IE" sz="1400" dirty="0" smtClean="0"/>
              <a:t>Value and price were particularly important for British holidaymakers, nine out of ten said that good value for money and competitively priced air and sea fares were important factors when considering Ireland.</a:t>
            </a:r>
          </a:p>
          <a:p>
            <a:pPr marL="285750" indent="-285750">
              <a:buFont typeface="Arial" pitchFamily="34" charset="0"/>
              <a:buChar char="•"/>
            </a:pPr>
            <a:endParaRPr lang="en-IE" sz="1400" dirty="0" smtClean="0"/>
          </a:p>
          <a:p>
            <a:pPr marL="285750" indent="-285750">
              <a:buFont typeface="Arial" pitchFamily="34" charset="0"/>
              <a:buChar char="•"/>
            </a:pPr>
            <a:endParaRPr lang="en-IE" sz="1400" dirty="0" smtClean="0"/>
          </a:p>
          <a:p>
            <a:pPr marL="285750" indent="-285750">
              <a:buFont typeface="Arial" pitchFamily="34" charset="0"/>
              <a:buChar char="•"/>
            </a:pPr>
            <a:endParaRPr lang="en-IE" dirty="0"/>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406917" y="1937497"/>
            <a:ext cx="8413555" cy="2571623"/>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534629985"/>
              </p:ext>
            </p:extLst>
          </p:nvPr>
        </p:nvGraphicFramePr>
        <p:xfrm>
          <a:off x="208083" y="1916832"/>
          <a:ext cx="8612388" cy="2506477"/>
        </p:xfrm>
        <a:graphic>
          <a:graphicData uri="http://schemas.openxmlformats.org/drawingml/2006/table">
            <a:tbl>
              <a:tblPr firstRow="1" bandRow="1">
                <a:tableStyleId>{C083E6E3-FA7D-4D7B-A595-EF9225AFEA82}</a:tableStyleId>
              </a:tblPr>
              <a:tblGrid>
                <a:gridCol w="3694914"/>
                <a:gridCol w="819579"/>
                <a:gridCol w="819579"/>
                <a:gridCol w="819579"/>
                <a:gridCol w="819579"/>
                <a:gridCol w="819579"/>
                <a:gridCol w="819579"/>
              </a:tblGrid>
              <a:tr h="820392">
                <a:tc>
                  <a:txBody>
                    <a:bodyPr/>
                    <a:lstStyle/>
                    <a:p>
                      <a:endParaRPr lang="en-GB" sz="1200" b="1" dirty="0">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a:solidFill>
                            <a:schemeClr val="bg1"/>
                          </a:solidFill>
                          <a:latin typeface="+mn-lt"/>
                          <a:ea typeface="Times New Roman"/>
                          <a:cs typeface="Times New Roman"/>
                        </a:rPr>
                        <a:t>Britain</a:t>
                      </a:r>
                      <a:br>
                        <a:rPr lang="en-IE" sz="1200" b="1" dirty="0">
                          <a:solidFill>
                            <a:schemeClr val="bg1"/>
                          </a:solidFill>
                          <a:latin typeface="+mn-lt"/>
                          <a:ea typeface="Times New Roman"/>
                          <a:cs typeface="Times New Roman"/>
                        </a:rPr>
                      </a:br>
                      <a:r>
                        <a:rPr lang="en-IE" sz="1200" b="1" dirty="0">
                          <a:solidFill>
                            <a:schemeClr val="bg1"/>
                          </a:solidFill>
                          <a:latin typeface="+mn-lt"/>
                          <a:ea typeface="Times New Roman"/>
                          <a:cs typeface="Times New Roman"/>
                        </a:rPr>
                        <a:t>%</a:t>
                      </a:r>
                      <a:endParaRPr lang="en-GB" sz="1200" b="1"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GB" sz="1200" b="1" dirty="0" smtClean="0">
                          <a:solidFill>
                            <a:schemeClr val="bg1"/>
                          </a:solidFill>
                          <a:latin typeface="+mn-lt"/>
                          <a:ea typeface="Times New Roman"/>
                          <a:cs typeface="Times New Roman"/>
                        </a:rPr>
                        <a:t>North</a:t>
                      </a:r>
                      <a:endParaRPr lang="en-GB" sz="1200" b="1" dirty="0">
                        <a:solidFill>
                          <a:schemeClr val="bg1"/>
                        </a:solidFill>
                        <a:latin typeface="+mn-lt"/>
                        <a:ea typeface="Times New Roman"/>
                        <a:cs typeface="Times New Roman"/>
                      </a:endParaRPr>
                    </a:p>
                    <a:p>
                      <a:pPr marL="0" marR="0" algn="ctr">
                        <a:spcBef>
                          <a:spcPts val="0"/>
                        </a:spcBef>
                        <a:spcAft>
                          <a:spcPts val="0"/>
                        </a:spcAft>
                      </a:pPr>
                      <a:r>
                        <a:rPr lang="en-GB" sz="1200" b="1" dirty="0">
                          <a:solidFill>
                            <a:schemeClr val="bg1"/>
                          </a:solidFill>
                          <a:latin typeface="+mn-lt"/>
                          <a:ea typeface="Times New Roman"/>
                          <a:cs typeface="Times New Roman"/>
                        </a:rPr>
                        <a:t>America</a:t>
                      </a:r>
                      <a:br>
                        <a:rPr lang="en-GB" sz="1200" b="1" dirty="0">
                          <a:solidFill>
                            <a:schemeClr val="bg1"/>
                          </a:solidFill>
                          <a:latin typeface="+mn-lt"/>
                          <a:ea typeface="Times New Roman"/>
                          <a:cs typeface="Times New Roman"/>
                        </a:rPr>
                      </a:br>
                      <a:r>
                        <a:rPr lang="en-IE" sz="1200" b="1" dirty="0">
                          <a:solidFill>
                            <a:schemeClr val="bg1"/>
                          </a:solidFill>
                          <a:latin typeface="+mn-lt"/>
                          <a:ea typeface="Times New Roman"/>
                          <a:cs typeface="Times New Roman"/>
                        </a:rPr>
                        <a:t>%</a:t>
                      </a:r>
                      <a:endParaRPr lang="en-GB" sz="1200" b="1"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Total</a:t>
                      </a:r>
                      <a:endParaRPr lang="en-GB" sz="1200" b="1" dirty="0" smtClean="0">
                        <a:solidFill>
                          <a:schemeClr val="bg1"/>
                        </a:solidFill>
                        <a:latin typeface="+mn-lt"/>
                        <a:ea typeface="Times New Roman"/>
                        <a:cs typeface="Times New Roman"/>
                      </a:endParaRPr>
                    </a:p>
                    <a:p>
                      <a:pPr marL="0" marR="0" algn="ctr">
                        <a:spcBef>
                          <a:spcPts val="0"/>
                        </a:spcBef>
                        <a:spcAft>
                          <a:spcPts val="0"/>
                        </a:spcAft>
                      </a:pPr>
                      <a:r>
                        <a:rPr lang="en-GB" sz="1200" b="1" dirty="0" smtClean="0">
                          <a:solidFill>
                            <a:schemeClr val="bg1"/>
                          </a:solidFill>
                          <a:latin typeface="+mn-lt"/>
                          <a:ea typeface="Times New Roman"/>
                          <a:cs typeface="Times New Roman"/>
                        </a:rPr>
                        <a:t>Mainland</a:t>
                      </a:r>
                      <a:r>
                        <a:rPr lang="en-GB" sz="1200" b="1" dirty="0">
                          <a:solidFill>
                            <a:schemeClr val="bg1"/>
                          </a:solidFill>
                          <a:latin typeface="+mn-lt"/>
                          <a:ea typeface="Times New Roman"/>
                          <a:cs typeface="Times New Roman"/>
                        </a:rPr>
                        <a:t/>
                      </a:r>
                      <a:br>
                        <a:rPr lang="en-GB" sz="1200" b="1" dirty="0">
                          <a:solidFill>
                            <a:schemeClr val="bg1"/>
                          </a:solidFill>
                          <a:latin typeface="+mn-lt"/>
                          <a:ea typeface="Times New Roman"/>
                          <a:cs typeface="Times New Roman"/>
                        </a:rPr>
                      </a:br>
                      <a:r>
                        <a:rPr lang="en-GB" sz="1200" b="1" dirty="0">
                          <a:solidFill>
                            <a:schemeClr val="bg1"/>
                          </a:solidFill>
                          <a:latin typeface="+mn-lt"/>
                          <a:ea typeface="Times New Roman"/>
                          <a:cs typeface="Times New Roman"/>
                        </a:rPr>
                        <a:t>Europe</a:t>
                      </a:r>
                      <a:br>
                        <a:rPr lang="en-GB" sz="1200" b="1" dirty="0">
                          <a:solidFill>
                            <a:schemeClr val="bg1"/>
                          </a:solidFill>
                          <a:latin typeface="+mn-lt"/>
                          <a:ea typeface="Times New Roman"/>
                          <a:cs typeface="Times New Roman"/>
                        </a:rPr>
                      </a:br>
                      <a:r>
                        <a:rPr lang="en-IE" sz="1200" b="1" dirty="0">
                          <a:solidFill>
                            <a:schemeClr val="bg1"/>
                          </a:solidFill>
                          <a:latin typeface="+mn-lt"/>
                          <a:ea typeface="Times New Roman"/>
                          <a:cs typeface="Times New Roman"/>
                        </a:rPr>
                        <a:t>%</a:t>
                      </a:r>
                      <a:endParaRPr lang="en-GB" sz="1200" b="1"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GB" sz="1200" b="1" i="1" dirty="0">
                          <a:solidFill>
                            <a:schemeClr val="bg1"/>
                          </a:solidFill>
                          <a:latin typeface="+mn-lt"/>
                          <a:ea typeface="Times New Roman"/>
                          <a:cs typeface="Times New Roman"/>
                        </a:rPr>
                        <a:t>France</a:t>
                      </a:r>
                      <a:br>
                        <a:rPr lang="en-GB" sz="1200" b="1" i="1" dirty="0">
                          <a:solidFill>
                            <a:schemeClr val="bg1"/>
                          </a:solidFill>
                          <a:latin typeface="+mn-lt"/>
                          <a:ea typeface="Times New Roman"/>
                          <a:cs typeface="Times New Roman"/>
                        </a:rPr>
                      </a:br>
                      <a:r>
                        <a:rPr lang="en-IE" sz="1200" b="1" dirty="0">
                          <a:solidFill>
                            <a:schemeClr val="bg1"/>
                          </a:solidFill>
                          <a:latin typeface="+mn-lt"/>
                          <a:ea typeface="Times New Roman"/>
                          <a:cs typeface="Times New Roman"/>
                        </a:rPr>
                        <a:t>%</a:t>
                      </a:r>
                      <a:endParaRPr lang="en-GB" sz="1200" b="1"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GB" sz="1200" b="1" i="1" dirty="0">
                          <a:solidFill>
                            <a:schemeClr val="bg1"/>
                          </a:solidFill>
                          <a:latin typeface="+mn-lt"/>
                          <a:ea typeface="Times New Roman"/>
                          <a:cs typeface="Times New Roman"/>
                        </a:rPr>
                        <a:t>Germany</a:t>
                      </a:r>
                      <a:br>
                        <a:rPr lang="en-GB" sz="1200" b="1" i="1" dirty="0">
                          <a:solidFill>
                            <a:schemeClr val="bg1"/>
                          </a:solidFill>
                          <a:latin typeface="+mn-lt"/>
                          <a:ea typeface="Times New Roman"/>
                          <a:cs typeface="Times New Roman"/>
                        </a:rPr>
                      </a:br>
                      <a:r>
                        <a:rPr lang="en-GB" sz="1200" b="1" dirty="0">
                          <a:solidFill>
                            <a:schemeClr val="bg1"/>
                          </a:solidFill>
                          <a:latin typeface="+mn-lt"/>
                          <a:ea typeface="Times New Roman"/>
                          <a:cs typeface="Times New Roman"/>
                        </a:rPr>
                        <a:t>% </a:t>
                      </a: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GB" sz="1200" b="1" dirty="0">
                          <a:solidFill>
                            <a:schemeClr val="bg1"/>
                          </a:solidFill>
                          <a:latin typeface="+mn-lt"/>
                          <a:ea typeface="Times New Roman"/>
                          <a:cs typeface="Times New Roman"/>
                        </a:rPr>
                        <a:t>Rest of</a:t>
                      </a:r>
                      <a:br>
                        <a:rPr lang="en-GB" sz="1200" b="1" dirty="0">
                          <a:solidFill>
                            <a:schemeClr val="bg1"/>
                          </a:solidFill>
                          <a:latin typeface="+mn-lt"/>
                          <a:ea typeface="Times New Roman"/>
                          <a:cs typeface="Times New Roman"/>
                        </a:rPr>
                      </a:br>
                      <a:r>
                        <a:rPr lang="en-GB" sz="1200" b="1" dirty="0">
                          <a:solidFill>
                            <a:schemeClr val="bg1"/>
                          </a:solidFill>
                          <a:latin typeface="+mn-lt"/>
                          <a:ea typeface="Times New Roman"/>
                          <a:cs typeface="Times New Roman"/>
                        </a:rPr>
                        <a:t>World</a:t>
                      </a:r>
                      <a:br>
                        <a:rPr lang="en-GB" sz="1200" b="1" dirty="0">
                          <a:solidFill>
                            <a:schemeClr val="bg1"/>
                          </a:solidFill>
                          <a:latin typeface="+mn-lt"/>
                          <a:ea typeface="Times New Roman"/>
                          <a:cs typeface="Times New Roman"/>
                        </a:rPr>
                      </a:br>
                      <a:r>
                        <a:rPr lang="en-GB" sz="1200" b="1" dirty="0">
                          <a:solidFill>
                            <a:schemeClr val="bg1"/>
                          </a:solidFill>
                          <a:latin typeface="+mn-lt"/>
                          <a:ea typeface="Times New Roman"/>
                          <a:cs typeface="Times New Roman"/>
                        </a:rPr>
                        <a:t>%</a:t>
                      </a: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r>
              <a:tr h="337217">
                <a:tc>
                  <a:txBody>
                    <a:bodyPr/>
                    <a:lstStyle/>
                    <a:p>
                      <a:pPr marL="0" marR="0" algn="r">
                        <a:spcBef>
                          <a:spcPts val="0"/>
                        </a:spcBef>
                        <a:spcAft>
                          <a:spcPts val="0"/>
                        </a:spcAft>
                      </a:pPr>
                      <a:r>
                        <a:rPr lang="en-IE" sz="1200" b="1" u="sng" dirty="0">
                          <a:solidFill>
                            <a:schemeClr val="bg1"/>
                          </a:solidFill>
                          <a:latin typeface="+mn-lt"/>
                          <a:ea typeface="Times New Roman"/>
                          <a:cs typeface="Times New Roman"/>
                        </a:rPr>
                        <a:t>Products and Other Destination Features</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algn="ct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algn="ct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algn="ct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algn="ct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algn="ct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algn="ct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37217">
                <a:tc>
                  <a:txBody>
                    <a:bodyPr/>
                    <a:lstStyle/>
                    <a:p>
                      <a:pPr marL="0" marR="0" algn="r">
                        <a:spcBef>
                          <a:spcPts val="0"/>
                        </a:spcBef>
                        <a:spcAft>
                          <a:spcPts val="0"/>
                        </a:spcAft>
                      </a:pPr>
                      <a:r>
                        <a:rPr lang="en-IE" sz="1200" b="1" dirty="0">
                          <a:solidFill>
                            <a:schemeClr val="bg1"/>
                          </a:solidFill>
                          <a:latin typeface="+mn-lt"/>
                          <a:ea typeface="Times New Roman"/>
                          <a:cs typeface="Times New Roman"/>
                        </a:rPr>
                        <a:t>Safe and secure destination</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96</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94</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94</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90</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98</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97</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37217">
                <a:tc>
                  <a:txBody>
                    <a:bodyPr/>
                    <a:lstStyle/>
                    <a:p>
                      <a:pPr marL="0" marR="0" algn="r">
                        <a:spcBef>
                          <a:spcPts val="0"/>
                        </a:spcBef>
                        <a:spcAft>
                          <a:spcPts val="0"/>
                        </a:spcAft>
                      </a:pPr>
                      <a:r>
                        <a:rPr lang="en-IE" sz="1200" b="1" dirty="0">
                          <a:solidFill>
                            <a:schemeClr val="bg1"/>
                          </a:solidFill>
                          <a:latin typeface="+mn-lt"/>
                          <a:ea typeface="Times New Roman"/>
                          <a:cs typeface="Times New Roman"/>
                        </a:rPr>
                        <a:t>Plenty of things to see and do</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94</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95</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96</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91</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96</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96</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37217">
                <a:tc>
                  <a:txBody>
                    <a:bodyPr/>
                    <a:lstStyle/>
                    <a:p>
                      <a:pPr marL="0" marR="0" algn="r">
                        <a:spcBef>
                          <a:spcPts val="0"/>
                        </a:spcBef>
                        <a:spcAft>
                          <a:spcPts val="0"/>
                        </a:spcAft>
                      </a:pPr>
                      <a:r>
                        <a:rPr lang="en-IE" sz="1200" b="1" dirty="0">
                          <a:solidFill>
                            <a:schemeClr val="bg1"/>
                          </a:solidFill>
                          <a:latin typeface="+mn-lt"/>
                          <a:ea typeface="Times New Roman"/>
                          <a:cs typeface="Times New Roman"/>
                        </a:rPr>
                        <a:t>Interesting history/culture</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88</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92</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92</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92</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93</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89</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337217">
                <a:tc>
                  <a:txBody>
                    <a:bodyPr/>
                    <a:lstStyle/>
                    <a:p>
                      <a:pPr marL="0" marR="0" algn="r">
                        <a:spcBef>
                          <a:spcPts val="0"/>
                        </a:spcBef>
                        <a:spcAft>
                          <a:spcPts val="0"/>
                        </a:spcAft>
                      </a:pPr>
                      <a:r>
                        <a:rPr lang="en-IE" sz="1200" b="1" dirty="0">
                          <a:solidFill>
                            <a:schemeClr val="bg1"/>
                          </a:solidFill>
                          <a:latin typeface="+mn-lt"/>
                          <a:ea typeface="Times New Roman"/>
                          <a:cs typeface="Times New Roman"/>
                        </a:rPr>
                        <a:t>Suitable for touring</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75</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85</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78</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83</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83</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IE" sz="1200" b="1" dirty="0" smtClean="0">
                          <a:solidFill>
                            <a:schemeClr val="bg1"/>
                          </a:solidFill>
                          <a:latin typeface="+mn-lt"/>
                          <a:ea typeface="Times New Roman"/>
                          <a:cs typeface="Times New Roman"/>
                        </a:rPr>
                        <a:t>87</a:t>
                      </a:r>
                      <a:endParaRPr lang="en-GB" sz="1200" b="1"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171450" y="128826"/>
            <a:ext cx="8972550" cy="707886"/>
          </a:xfrm>
        </p:spPr>
        <p:txBody>
          <a:bodyPr>
            <a:normAutofit fontScale="90000"/>
          </a:bodyPr>
          <a:lstStyle/>
          <a:p>
            <a:pPr>
              <a:defRPr/>
            </a:pPr>
            <a:r>
              <a:rPr lang="en-US" sz="2700" dirty="0"/>
              <a:t>Importance of Factors in </a:t>
            </a:r>
            <a:r>
              <a:rPr lang="en-US" sz="2700" dirty="0" smtClean="0"/>
              <a:t>considering Ireland for </a:t>
            </a:r>
            <a:r>
              <a:rPr lang="en-US" sz="2700" dirty="0"/>
              <a:t>a </a:t>
            </a:r>
            <a:r>
              <a:rPr lang="en-US" sz="2700" dirty="0" smtClean="0"/>
              <a:t>holiday </a:t>
            </a:r>
            <a:r>
              <a:rPr lang="en-US" sz="2700" dirty="0"/>
              <a:t>(</a:t>
            </a:r>
            <a:r>
              <a:rPr lang="en-US" sz="2700" dirty="0" smtClean="0"/>
              <a:t>II)</a:t>
            </a:r>
            <a:br>
              <a:rPr lang="en-US" sz="2700" dirty="0" smtClean="0"/>
            </a:br>
            <a:r>
              <a:rPr lang="en-US" sz="2700" dirty="0" smtClean="0"/>
              <a:t>Very important/important</a:t>
            </a:r>
            <a:endParaRPr lang="en-GB" sz="2700" dirty="0"/>
          </a:p>
        </p:txBody>
      </p:sp>
      <p:sp>
        <p:nvSpPr>
          <p:cNvPr id="10" name="Text Box 27"/>
          <p:cNvSpPr txBox="1">
            <a:spLocks noChangeArrowheads="1"/>
          </p:cNvSpPr>
          <p:nvPr/>
        </p:nvSpPr>
        <p:spPr bwMode="auto">
          <a:xfrm>
            <a:off x="185744" y="828499"/>
            <a:ext cx="1727909"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a:t>
            </a:r>
          </a:p>
        </p:txBody>
      </p:sp>
      <p:sp>
        <p:nvSpPr>
          <p:cNvPr id="6" name="TextBox 5"/>
          <p:cNvSpPr txBox="1"/>
          <p:nvPr/>
        </p:nvSpPr>
        <p:spPr>
          <a:xfrm>
            <a:off x="107504" y="4941168"/>
            <a:ext cx="9036496" cy="1169551"/>
          </a:xfrm>
          <a:prstGeom prst="rect">
            <a:avLst/>
          </a:prstGeom>
          <a:noFill/>
        </p:spPr>
        <p:txBody>
          <a:bodyPr wrap="square" rtlCol="0">
            <a:spAutoFit/>
          </a:bodyPr>
          <a:lstStyle/>
          <a:p>
            <a:pPr marL="285750" indent="-285750">
              <a:buFont typeface="Arial" pitchFamily="34" charset="0"/>
              <a:buChar char="•"/>
            </a:pPr>
            <a:r>
              <a:rPr lang="en-IE" sz="1400" dirty="0" smtClean="0"/>
              <a:t>North Americans and Mainland Europeans were more interested in Ireland’s history and culture than British holidaymakers or those from other long haul markets.</a:t>
            </a:r>
          </a:p>
          <a:p>
            <a:pPr marL="285750" indent="-285750">
              <a:buFont typeface="Arial" pitchFamily="34" charset="0"/>
              <a:buChar char="•"/>
            </a:pPr>
            <a:r>
              <a:rPr lang="en-IE" sz="1400" dirty="0" smtClean="0"/>
              <a:t>Those from long haul markets said that Ireland’s suitability as a touring destination was an important/very important factor for them when considering Ireland for a holiday.</a:t>
            </a:r>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39087" y="925376"/>
            <a:ext cx="8214361" cy="4375832"/>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727627597"/>
              </p:ext>
            </p:extLst>
          </p:nvPr>
        </p:nvGraphicFramePr>
        <p:xfrm>
          <a:off x="323528" y="1040364"/>
          <a:ext cx="8214358" cy="3831998"/>
        </p:xfrm>
        <a:graphic>
          <a:graphicData uri="http://schemas.openxmlformats.org/drawingml/2006/table">
            <a:tbl>
              <a:tblPr firstRow="1" bandRow="1">
                <a:tableStyleId>{C083E6E3-FA7D-4D7B-A595-EF9225AFEA82}</a:tableStyleId>
              </a:tblPr>
              <a:tblGrid>
                <a:gridCol w="3277504"/>
                <a:gridCol w="822809"/>
                <a:gridCol w="822809"/>
                <a:gridCol w="822809"/>
                <a:gridCol w="822809"/>
                <a:gridCol w="822809"/>
                <a:gridCol w="822809"/>
              </a:tblGrid>
              <a:tr h="48110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100" b="1" i="0" u="none" strike="noStrike" cap="none" normalizeH="0" baseline="0" dirty="0" smtClean="0">
                          <a:ln>
                            <a:noFill/>
                          </a:ln>
                          <a:solidFill>
                            <a:schemeClr val="bg1"/>
                          </a:solidFill>
                          <a:effectLst/>
                          <a:latin typeface="Arial" charset="0"/>
                          <a:ea typeface="Geneva" pitchFamily="-96" charset="-128"/>
                        </a:rPr>
                        <a:t>Britain</a:t>
                      </a:r>
                      <a:br>
                        <a:rPr kumimoji="0" lang="en-IE" sz="1100" b="1" i="0" u="none" strike="noStrike" cap="none" normalizeH="0" baseline="0" dirty="0" smtClean="0">
                          <a:ln>
                            <a:noFill/>
                          </a:ln>
                          <a:solidFill>
                            <a:schemeClr val="bg1"/>
                          </a:solidFill>
                          <a:effectLst/>
                          <a:latin typeface="Arial" charset="0"/>
                          <a:ea typeface="Geneva" pitchFamily="-96" charset="-128"/>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dirty="0" smtClean="0">
                          <a:solidFill>
                            <a:schemeClr val="bg1"/>
                          </a:solidFill>
                          <a:latin typeface="Arial" pitchFamily="34" charset="0"/>
                        </a:rPr>
                        <a:t>North</a:t>
                      </a:r>
                    </a:p>
                    <a:p>
                      <a:pPr algn="ctr" defTabSz="380375">
                        <a:buClr>
                          <a:srgbClr val="104160"/>
                        </a:buClr>
                        <a:buSzPct val="90000"/>
                      </a:pPr>
                      <a:r>
                        <a:rPr lang="en-GB" sz="1100" b="1" dirty="0" smtClean="0">
                          <a:solidFill>
                            <a:schemeClr val="bg1"/>
                          </a:solidFill>
                          <a:latin typeface="Arial" pitchFamily="34" charset="0"/>
                        </a:rPr>
                        <a:t>America</a:t>
                      </a:r>
                      <a:br>
                        <a:rPr lang="en-GB" sz="1100" b="1" dirty="0" smtClean="0">
                          <a:solidFill>
                            <a:schemeClr val="bg1"/>
                          </a:solidFill>
                          <a:latin typeface="Arial" pitchFamily="34" charset="0"/>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IE" sz="1100" b="1" dirty="0" smtClean="0">
                          <a:solidFill>
                            <a:schemeClr val="bg1"/>
                          </a:solidFill>
                          <a:latin typeface="Arial" pitchFamily="34" charset="0"/>
                        </a:rPr>
                        <a:t>Total</a:t>
                      </a:r>
                      <a:endParaRPr lang="en-GB" sz="1100" b="1" dirty="0" smtClean="0">
                        <a:solidFill>
                          <a:schemeClr val="bg1"/>
                        </a:solidFill>
                        <a:latin typeface="Arial" pitchFamily="34" charset="0"/>
                      </a:endParaRPr>
                    </a:p>
                    <a:p>
                      <a:pPr algn="ctr" defTabSz="380375">
                        <a:buClr>
                          <a:srgbClr val="104160"/>
                        </a:buClr>
                        <a:buSzPct val="90000"/>
                      </a:pPr>
                      <a:r>
                        <a:rPr lang="en-GB" sz="1100" b="1" dirty="0" smtClean="0">
                          <a:solidFill>
                            <a:schemeClr val="bg1"/>
                          </a:solidFill>
                          <a:latin typeface="Arial" pitchFamily="34" charset="0"/>
                        </a:rPr>
                        <a:t>Mainland</a:t>
                      </a:r>
                      <a:br>
                        <a:rPr lang="en-GB" sz="1100" b="1" dirty="0" smtClean="0">
                          <a:solidFill>
                            <a:schemeClr val="bg1"/>
                          </a:solidFill>
                          <a:latin typeface="Arial" pitchFamily="34" charset="0"/>
                        </a:rPr>
                      </a:br>
                      <a:r>
                        <a:rPr lang="en-GB" sz="1100" b="1" dirty="0" smtClean="0">
                          <a:solidFill>
                            <a:schemeClr val="bg1"/>
                          </a:solidFill>
                          <a:latin typeface="Arial" pitchFamily="34" charset="0"/>
                        </a:rPr>
                        <a:t>Europe</a:t>
                      </a:r>
                      <a:br>
                        <a:rPr lang="en-GB" sz="1100" b="1" dirty="0" smtClean="0">
                          <a:solidFill>
                            <a:schemeClr val="bg1"/>
                          </a:solidFill>
                          <a:latin typeface="Arial" pitchFamily="34" charset="0"/>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i="1" dirty="0" smtClean="0">
                          <a:solidFill>
                            <a:schemeClr val="bg1"/>
                          </a:solidFill>
                          <a:latin typeface="Arial" pitchFamily="34" charset="0"/>
                        </a:rPr>
                        <a:t>France</a:t>
                      </a:r>
                      <a:br>
                        <a:rPr lang="en-GB" sz="1100" b="1" i="1" dirty="0" smtClean="0">
                          <a:solidFill>
                            <a:schemeClr val="bg1"/>
                          </a:solidFill>
                          <a:latin typeface="Arial" pitchFamily="34" charset="0"/>
                        </a:rPr>
                      </a:br>
                      <a:r>
                        <a:rPr kumimoji="0" lang="en-IE" sz="1100" b="1" i="0" u="none" strike="noStrike" cap="none" normalizeH="0" baseline="0" dirty="0" smtClean="0">
                          <a:ln>
                            <a:noFill/>
                          </a:ln>
                          <a:solidFill>
                            <a:schemeClr val="bg1"/>
                          </a:solidFill>
                          <a:effectLst/>
                          <a:latin typeface="Arial" charset="0"/>
                          <a:ea typeface="Geneva" pitchFamily="-96" charset="-128"/>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i="1" dirty="0" smtClean="0">
                          <a:solidFill>
                            <a:schemeClr val="bg1"/>
                          </a:solidFill>
                          <a:latin typeface="Arial" pitchFamily="34" charset="0"/>
                        </a:rPr>
                        <a:t>Germany</a:t>
                      </a:r>
                      <a:r>
                        <a:rPr lang="en-GB" sz="1100" b="1" dirty="0" smtClean="0">
                          <a:solidFill>
                            <a:schemeClr val="bg1"/>
                          </a:solidFill>
                          <a:latin typeface="Arial" pitchFamily="34" charset="0"/>
                        </a:rPr>
                        <a:t/>
                      </a:r>
                      <a:br>
                        <a:rPr lang="en-GB" sz="1100" b="1" dirty="0" smtClean="0">
                          <a:solidFill>
                            <a:schemeClr val="bg1"/>
                          </a:solidFill>
                          <a:latin typeface="Arial" pitchFamily="34" charset="0"/>
                        </a:rPr>
                      </a:br>
                      <a:r>
                        <a:rPr lang="en-GB" sz="1100" b="1" dirty="0" smtClean="0">
                          <a:solidFill>
                            <a:schemeClr val="bg1"/>
                          </a:solidFill>
                          <a:latin typeface="Arial" pitchFamily="34" charset="0"/>
                        </a:rPr>
                        <a:t>%</a:t>
                      </a:r>
                      <a:endParaRPr kumimoji="0" lang="en-IE" sz="11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algn="ctr" defTabSz="380375">
                        <a:buClr>
                          <a:srgbClr val="104160"/>
                        </a:buClr>
                        <a:buSzPct val="90000"/>
                      </a:pPr>
                      <a:r>
                        <a:rPr lang="en-GB" sz="1100" b="1" dirty="0" smtClean="0">
                          <a:solidFill>
                            <a:schemeClr val="bg1"/>
                          </a:solidFill>
                          <a:latin typeface="Arial" pitchFamily="34" charset="0"/>
                        </a:rPr>
                        <a:t>Rest of</a:t>
                      </a:r>
                      <a:br>
                        <a:rPr lang="en-GB" sz="1100" b="1" dirty="0" smtClean="0">
                          <a:solidFill>
                            <a:schemeClr val="bg1"/>
                          </a:solidFill>
                          <a:latin typeface="Arial" pitchFamily="34" charset="0"/>
                        </a:rPr>
                      </a:br>
                      <a:r>
                        <a:rPr lang="en-GB" sz="1100" b="1" dirty="0" smtClean="0">
                          <a:solidFill>
                            <a:schemeClr val="bg1"/>
                          </a:solidFill>
                          <a:latin typeface="Arial" pitchFamily="34" charset="0"/>
                        </a:rPr>
                        <a:t>World</a:t>
                      </a:r>
                      <a:br>
                        <a:rPr lang="en-GB" sz="1100" b="1" dirty="0" smtClean="0">
                          <a:solidFill>
                            <a:schemeClr val="bg1"/>
                          </a:solidFill>
                          <a:latin typeface="Arial" pitchFamily="34" charset="0"/>
                        </a:rPr>
                      </a:br>
                      <a:r>
                        <a:rPr lang="en-GB" sz="1100" b="1" dirty="0" smtClean="0">
                          <a:solidFill>
                            <a:schemeClr val="bg1"/>
                          </a:solidFill>
                          <a:latin typeface="Arial" pitchFamily="34" charset="0"/>
                        </a:rPr>
                        <a:t>%</a:t>
                      </a: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1" i="0" u="sng" strike="noStrike" cap="none" normalizeH="0" baseline="0" dirty="0" smtClean="0">
                          <a:ln>
                            <a:noFill/>
                          </a:ln>
                          <a:solidFill>
                            <a:schemeClr val="bg1"/>
                          </a:solidFill>
                          <a:effectLst/>
                          <a:latin typeface="Arial" charset="0"/>
                          <a:ea typeface="Geneva" pitchFamily="-96" charset="-128"/>
                        </a:rPr>
                        <a:t>Friendliness/Hospitality/Pace of Life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Friendly, hospitable people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Easy, relaxed pace of life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1" i="0" u="sng" strike="noStrike" kern="1200" cap="none" normalizeH="0" baseline="0" dirty="0" smtClean="0">
                          <a:ln>
                            <a:noFill/>
                          </a:ln>
                          <a:solidFill>
                            <a:schemeClr val="bg1"/>
                          </a:solidFill>
                          <a:effectLst/>
                          <a:latin typeface="Arial" charset="0"/>
                          <a:ea typeface="Geneva" pitchFamily="-96" charset="-128"/>
                          <a:cs typeface="+mn-cs"/>
                        </a:rPr>
                        <a:t>Environment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1" i="0" u="sng" strike="noStrike" kern="1200" cap="none" normalizeH="0" baseline="0" dirty="0" smtClean="0">
                        <a:ln>
                          <a:noFill/>
                        </a:ln>
                        <a:solidFill>
                          <a:schemeClr val="bg1"/>
                        </a:solidFill>
                        <a:effectLst/>
                        <a:latin typeface="Arial" charset="0"/>
                        <a:ea typeface="Geneva" pitchFamily="-96" charset="-128"/>
                        <a:cs typeface="+mn-cs"/>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Beautiful scenery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Natural, unspoilt environment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Good range of natural attractions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Attractive cities/towns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kern="1200" cap="none" normalizeH="0" baseline="0" dirty="0" smtClean="0">
                          <a:ln>
                            <a:noFill/>
                          </a:ln>
                          <a:solidFill>
                            <a:schemeClr val="bg1"/>
                          </a:solidFill>
                          <a:effectLst/>
                          <a:latin typeface="Arial" charset="0"/>
                          <a:ea typeface="Geneva" pitchFamily="-96" charset="-128"/>
                          <a:cs typeface="+mn-cs"/>
                        </a:rPr>
                        <a:t>Litter free/pollution free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1" i="0" u="sng" strike="noStrike" kern="1200" cap="none" normalizeH="0" baseline="0" dirty="0" smtClean="0">
                          <a:ln>
                            <a:noFill/>
                          </a:ln>
                          <a:solidFill>
                            <a:schemeClr val="bg1"/>
                          </a:solidFill>
                          <a:effectLst/>
                          <a:latin typeface="Arial" charset="0"/>
                          <a:ea typeface="Geneva" pitchFamily="-96" charset="-128"/>
                          <a:cs typeface="+mn-cs"/>
                        </a:rPr>
                        <a:t>Value/price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IE" sz="1200" b="0"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28085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Competitively priced air and sea fares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75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35" name="Text Box 27"/>
          <p:cNvSpPr txBox="1">
            <a:spLocks noChangeArrowheads="1"/>
          </p:cNvSpPr>
          <p:nvPr/>
        </p:nvSpPr>
        <p:spPr bwMode="auto">
          <a:xfrm>
            <a:off x="185744" y="476672"/>
            <a:ext cx="1727909"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a:t>
            </a:r>
          </a:p>
        </p:txBody>
      </p:sp>
      <p:sp>
        <p:nvSpPr>
          <p:cNvPr id="11" name="Title 10"/>
          <p:cNvSpPr>
            <a:spLocks noGrp="1"/>
          </p:cNvSpPr>
          <p:nvPr>
            <p:ph type="title"/>
          </p:nvPr>
        </p:nvSpPr>
        <p:spPr>
          <a:xfrm>
            <a:off x="0" y="56818"/>
            <a:ext cx="9144000" cy="707886"/>
          </a:xfrm>
        </p:spPr>
        <p:txBody>
          <a:bodyPr>
            <a:noAutofit/>
          </a:bodyPr>
          <a:lstStyle/>
          <a:p>
            <a:pPr>
              <a:defRPr/>
            </a:pPr>
            <a:r>
              <a:rPr lang="en-US" sz="2400" dirty="0"/>
              <a:t>Rating of Ireland on </a:t>
            </a:r>
            <a:r>
              <a:rPr lang="en-US" sz="2400" dirty="0" smtClean="0"/>
              <a:t>destination issues </a:t>
            </a:r>
            <a:r>
              <a:rPr lang="en-US" sz="2400" dirty="0"/>
              <a:t>(I)</a:t>
            </a:r>
            <a:br>
              <a:rPr lang="en-US" sz="2400" dirty="0"/>
            </a:br>
            <a:r>
              <a:rPr lang="en-US" sz="2400" dirty="0" smtClean="0"/>
              <a:t>Very </a:t>
            </a:r>
            <a:r>
              <a:rPr lang="en-US" sz="2400" dirty="0"/>
              <a:t>s</a:t>
            </a:r>
            <a:r>
              <a:rPr lang="en-US" sz="2400" dirty="0" smtClean="0"/>
              <a:t>atisfied/satisfied</a:t>
            </a:r>
            <a:endParaRPr lang="en-GB" sz="2400" dirty="0"/>
          </a:p>
        </p:txBody>
      </p:sp>
      <p:cxnSp>
        <p:nvCxnSpPr>
          <p:cNvPr id="16" name="Straight Connector 15"/>
          <p:cNvCxnSpPr/>
          <p:nvPr/>
        </p:nvCxnSpPr>
        <p:spPr>
          <a:xfrm>
            <a:off x="354948" y="2635153"/>
            <a:ext cx="8167429" cy="0"/>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54948" y="4303937"/>
            <a:ext cx="8167429" cy="0"/>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5373216"/>
            <a:ext cx="9036496" cy="1815882"/>
          </a:xfrm>
          <a:prstGeom prst="rect">
            <a:avLst/>
          </a:prstGeom>
          <a:noFill/>
        </p:spPr>
        <p:txBody>
          <a:bodyPr wrap="square" rtlCol="0">
            <a:spAutoFit/>
          </a:bodyPr>
          <a:lstStyle/>
          <a:p>
            <a:pPr marL="285750" indent="-285750">
              <a:buFont typeface="Arial" pitchFamily="34" charset="0"/>
              <a:buChar char="•"/>
            </a:pPr>
            <a:r>
              <a:rPr lang="en-IE" sz="1400" dirty="0" smtClean="0"/>
              <a:t>The majority, almost 100%, of overseas holidaymakers said that they were satisfied/very satisfied with the hospitality they experienced and the scenery and the natural environment they enjoyed while in Ireland. </a:t>
            </a:r>
          </a:p>
          <a:p>
            <a:pPr marL="285750" indent="-285750">
              <a:buFont typeface="Arial" pitchFamily="34" charset="0"/>
              <a:buChar char="•"/>
            </a:pPr>
            <a:r>
              <a:rPr lang="en-IE" sz="1400" dirty="0" smtClean="0"/>
              <a:t>British holidaymakers, in particular, found themselves very satisfied/satisfied with the easy, relaxed pace of life in Ireland..</a:t>
            </a:r>
          </a:p>
          <a:p>
            <a:pPr marL="285750" indent="-285750">
              <a:buFont typeface="Arial" pitchFamily="34" charset="0"/>
              <a:buChar char="•"/>
            </a:pPr>
            <a:r>
              <a:rPr lang="en-IE" sz="1400" dirty="0" smtClean="0"/>
              <a:t>More than nine in every ten North American visitors expressed high levels of satisfaction with all aspects of the environment in Ireland. </a:t>
            </a:r>
          </a:p>
          <a:p>
            <a:pPr marL="285750" indent="-285750">
              <a:buFont typeface="Arial" pitchFamily="34" charset="0"/>
              <a:buChar char="•"/>
            </a:pPr>
            <a:endParaRPr lang="en-IE" sz="1400" dirty="0" smtClean="0"/>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71458" y="1989289"/>
            <a:ext cx="8293721" cy="3740003"/>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2210453379"/>
              </p:ext>
            </p:extLst>
          </p:nvPr>
        </p:nvGraphicFramePr>
        <p:xfrm>
          <a:off x="290385" y="2044589"/>
          <a:ext cx="8274797" cy="3698984"/>
        </p:xfrm>
        <a:graphic>
          <a:graphicData uri="http://schemas.openxmlformats.org/drawingml/2006/table">
            <a:tbl>
              <a:tblPr firstRow="1" bandRow="1">
                <a:tableStyleId>{C083E6E3-FA7D-4D7B-A595-EF9225AFEA82}</a:tableStyleId>
              </a:tblPr>
              <a:tblGrid>
                <a:gridCol w="3396833"/>
                <a:gridCol w="812994"/>
                <a:gridCol w="812994"/>
                <a:gridCol w="812994"/>
                <a:gridCol w="812994"/>
                <a:gridCol w="812994"/>
                <a:gridCol w="812994"/>
              </a:tblGrid>
              <a:tr h="878180">
                <a:tc>
                  <a:txBody>
                    <a:bodyPr/>
                    <a:lstStyle/>
                    <a:p>
                      <a:endParaRPr lang="en-GB" sz="1200"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fontAlgn="base">
                        <a:spcBef>
                          <a:spcPts val="265"/>
                        </a:spcBef>
                        <a:spcAft>
                          <a:spcPts val="0"/>
                        </a:spcAft>
                      </a:pPr>
                      <a:r>
                        <a:rPr lang="en-IE" sz="1200" b="1" kern="1200" dirty="0">
                          <a:solidFill>
                            <a:schemeClr val="bg1"/>
                          </a:solidFill>
                          <a:latin typeface="+mn-lt"/>
                          <a:ea typeface="Geneva"/>
                          <a:cs typeface="Times New Roman"/>
                        </a:rPr>
                        <a:t>Britain</a:t>
                      </a:r>
                      <a:br>
                        <a:rPr lang="en-IE" sz="1200" b="1" kern="1200" dirty="0">
                          <a:solidFill>
                            <a:schemeClr val="bg1"/>
                          </a:solidFill>
                          <a:latin typeface="+mn-lt"/>
                          <a:ea typeface="Geneva"/>
                          <a:cs typeface="Times New Roman"/>
                        </a:rPr>
                      </a:br>
                      <a:r>
                        <a:rPr lang="en-IE" sz="1200" b="1" kern="1200" dirty="0">
                          <a:solidFill>
                            <a:schemeClr val="bg1"/>
                          </a:solidFill>
                          <a:latin typeface="+mn-lt"/>
                          <a:ea typeface="Geneva"/>
                          <a:cs typeface="Times New Roman"/>
                        </a:rPr>
                        <a:t>%</a:t>
                      </a:r>
                      <a:r>
                        <a:rPr lang="en-IE" sz="1200" kern="1200" dirty="0">
                          <a:solidFill>
                            <a:schemeClr val="bg1"/>
                          </a:solidFill>
                          <a:latin typeface="+mn-lt"/>
                          <a:ea typeface="Times New Roman"/>
                          <a:cs typeface="Times New Roman"/>
                        </a:rPr>
                        <a:t> </a:t>
                      </a:r>
                      <a:endParaRPr lang="en-GB" sz="1200"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fontAlgn="b">
                        <a:spcBef>
                          <a:spcPts val="0"/>
                        </a:spcBef>
                        <a:spcAft>
                          <a:spcPts val="0"/>
                        </a:spcAft>
                      </a:pPr>
                      <a:r>
                        <a:rPr lang="en-GB" sz="1200" b="1" kern="1200">
                          <a:solidFill>
                            <a:schemeClr val="bg1"/>
                          </a:solidFill>
                          <a:latin typeface="+mn-lt"/>
                          <a:ea typeface="Times New Roman"/>
                          <a:cs typeface="Times New Roman"/>
                        </a:rPr>
                        <a:t>North</a:t>
                      </a:r>
                      <a:r>
                        <a:rPr lang="en-GB" sz="1200" kern="1200">
                          <a:solidFill>
                            <a:schemeClr val="bg1"/>
                          </a:solidFill>
                          <a:latin typeface="+mn-lt"/>
                          <a:ea typeface="Times New Roman"/>
                          <a:cs typeface="Times New Roman"/>
                        </a:rPr>
                        <a:t> </a:t>
                      </a:r>
                      <a:endParaRPr lang="en-GB" sz="1200">
                        <a:solidFill>
                          <a:schemeClr val="bg1"/>
                        </a:solidFill>
                        <a:latin typeface="+mn-lt"/>
                        <a:ea typeface="Times New Roman"/>
                        <a:cs typeface="Times New Roman"/>
                      </a:endParaRPr>
                    </a:p>
                    <a:p>
                      <a:pPr marL="0" marR="0" algn="ctr" fontAlgn="b">
                        <a:spcBef>
                          <a:spcPts val="0"/>
                        </a:spcBef>
                        <a:spcAft>
                          <a:spcPts val="0"/>
                        </a:spcAft>
                      </a:pPr>
                      <a:r>
                        <a:rPr lang="en-GB" sz="1200" b="1" kern="1200">
                          <a:solidFill>
                            <a:schemeClr val="bg1"/>
                          </a:solidFill>
                          <a:latin typeface="+mn-lt"/>
                          <a:ea typeface="Times New Roman"/>
                          <a:cs typeface="Times New Roman"/>
                        </a:rPr>
                        <a:t>America</a:t>
                      </a:r>
                      <a:br>
                        <a:rPr lang="en-GB" sz="1200" b="1" kern="1200">
                          <a:solidFill>
                            <a:schemeClr val="bg1"/>
                          </a:solidFill>
                          <a:latin typeface="+mn-lt"/>
                          <a:ea typeface="Times New Roman"/>
                          <a:cs typeface="Times New Roman"/>
                        </a:rPr>
                      </a:br>
                      <a:r>
                        <a:rPr lang="en-GB" sz="1200" b="1" kern="1200">
                          <a:solidFill>
                            <a:schemeClr val="bg1"/>
                          </a:solidFill>
                          <a:latin typeface="+mn-lt"/>
                          <a:ea typeface="Geneva"/>
                          <a:cs typeface="Times New Roman"/>
                        </a:rPr>
                        <a:t>%</a:t>
                      </a:r>
                      <a:r>
                        <a:rPr lang="en-GB" sz="1200" kern="1200">
                          <a:solidFill>
                            <a:schemeClr val="bg1"/>
                          </a:solidFill>
                          <a:latin typeface="+mn-lt"/>
                          <a:ea typeface="Times New Roman"/>
                          <a:cs typeface="Times New Roman"/>
                        </a:rPr>
                        <a:t> </a:t>
                      </a:r>
                      <a:endParaRPr lang="en-GB" sz="120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fontAlgn="b">
                        <a:spcBef>
                          <a:spcPts val="0"/>
                        </a:spcBef>
                        <a:spcAft>
                          <a:spcPts val="0"/>
                        </a:spcAft>
                      </a:pPr>
                      <a:r>
                        <a:rPr lang="en-IE" sz="1200" b="1" kern="1200" dirty="0" smtClean="0">
                          <a:solidFill>
                            <a:schemeClr val="bg1"/>
                          </a:solidFill>
                          <a:latin typeface="+mn-lt"/>
                          <a:ea typeface="Times New Roman"/>
                          <a:cs typeface="Times New Roman"/>
                        </a:rPr>
                        <a:t>Total</a:t>
                      </a:r>
                      <a:endParaRPr lang="en-GB" sz="1200" b="1" kern="1200" dirty="0" smtClean="0">
                        <a:solidFill>
                          <a:schemeClr val="bg1"/>
                        </a:solidFill>
                        <a:latin typeface="+mn-lt"/>
                        <a:ea typeface="Times New Roman"/>
                        <a:cs typeface="Times New Roman"/>
                      </a:endParaRPr>
                    </a:p>
                    <a:p>
                      <a:pPr marL="0" marR="0" algn="ctr" fontAlgn="b">
                        <a:spcBef>
                          <a:spcPts val="0"/>
                        </a:spcBef>
                        <a:spcAft>
                          <a:spcPts val="0"/>
                        </a:spcAft>
                      </a:pPr>
                      <a:r>
                        <a:rPr lang="en-GB" sz="1200" b="1" kern="1200" dirty="0" smtClean="0">
                          <a:solidFill>
                            <a:schemeClr val="bg1"/>
                          </a:solidFill>
                          <a:latin typeface="+mn-lt"/>
                          <a:ea typeface="Times New Roman"/>
                          <a:cs typeface="Times New Roman"/>
                        </a:rPr>
                        <a:t>Mainland</a:t>
                      </a:r>
                      <a:r>
                        <a:rPr lang="en-GB" sz="1200" b="1" kern="1200" dirty="0">
                          <a:solidFill>
                            <a:schemeClr val="bg1"/>
                          </a:solidFill>
                          <a:latin typeface="+mn-lt"/>
                          <a:ea typeface="Times New Roman"/>
                          <a:cs typeface="Times New Roman"/>
                        </a:rPr>
                        <a:t/>
                      </a:r>
                      <a:br>
                        <a:rPr lang="en-GB" sz="1200" b="1" kern="1200" dirty="0">
                          <a:solidFill>
                            <a:schemeClr val="bg1"/>
                          </a:solidFill>
                          <a:latin typeface="+mn-lt"/>
                          <a:ea typeface="Times New Roman"/>
                          <a:cs typeface="Times New Roman"/>
                        </a:rPr>
                      </a:br>
                      <a:r>
                        <a:rPr lang="en-GB" sz="1200" b="1" kern="1200" dirty="0">
                          <a:solidFill>
                            <a:schemeClr val="bg1"/>
                          </a:solidFill>
                          <a:latin typeface="+mn-lt"/>
                          <a:ea typeface="Times New Roman"/>
                          <a:cs typeface="Times New Roman"/>
                        </a:rPr>
                        <a:t>Europe</a:t>
                      </a:r>
                      <a:br>
                        <a:rPr lang="en-GB" sz="1200" b="1" kern="1200" dirty="0">
                          <a:solidFill>
                            <a:schemeClr val="bg1"/>
                          </a:solidFill>
                          <a:latin typeface="+mn-lt"/>
                          <a:ea typeface="Times New Roman"/>
                          <a:cs typeface="Times New Roman"/>
                        </a:rPr>
                      </a:br>
                      <a:r>
                        <a:rPr lang="en-GB" sz="1200" b="1" kern="1200" dirty="0">
                          <a:solidFill>
                            <a:schemeClr val="bg1"/>
                          </a:solidFill>
                          <a:latin typeface="+mn-lt"/>
                          <a:ea typeface="Geneva"/>
                          <a:cs typeface="Times New Roman"/>
                        </a:rPr>
                        <a:t>%</a:t>
                      </a:r>
                      <a:r>
                        <a:rPr lang="en-GB" sz="1200" kern="1200" dirty="0">
                          <a:solidFill>
                            <a:schemeClr val="bg1"/>
                          </a:solidFill>
                          <a:latin typeface="+mn-lt"/>
                          <a:ea typeface="Times New Roman"/>
                          <a:cs typeface="Times New Roman"/>
                        </a:rPr>
                        <a:t> </a:t>
                      </a:r>
                      <a:endParaRPr lang="en-GB" sz="1200"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fontAlgn="b">
                        <a:spcBef>
                          <a:spcPts val="0"/>
                        </a:spcBef>
                        <a:spcAft>
                          <a:spcPts val="0"/>
                        </a:spcAft>
                      </a:pPr>
                      <a:r>
                        <a:rPr lang="en-GB" sz="1200" b="1" i="1" kern="1200" dirty="0">
                          <a:solidFill>
                            <a:schemeClr val="bg1"/>
                          </a:solidFill>
                          <a:latin typeface="+mn-lt"/>
                          <a:ea typeface="Times New Roman"/>
                          <a:cs typeface="Times New Roman"/>
                        </a:rPr>
                        <a:t>France</a:t>
                      </a:r>
                      <a:r>
                        <a:rPr lang="en-GB" sz="1200" b="1" kern="1200" dirty="0">
                          <a:solidFill>
                            <a:schemeClr val="bg1"/>
                          </a:solidFill>
                          <a:latin typeface="+mn-lt"/>
                          <a:ea typeface="Times New Roman"/>
                          <a:cs typeface="Times New Roman"/>
                        </a:rPr>
                        <a:t/>
                      </a:r>
                      <a:br>
                        <a:rPr lang="en-GB" sz="1200" b="1" kern="1200" dirty="0">
                          <a:solidFill>
                            <a:schemeClr val="bg1"/>
                          </a:solidFill>
                          <a:latin typeface="+mn-lt"/>
                          <a:ea typeface="Times New Roman"/>
                          <a:cs typeface="Times New Roman"/>
                        </a:rPr>
                      </a:br>
                      <a:r>
                        <a:rPr lang="en-GB" sz="1200" b="1" kern="1200" dirty="0">
                          <a:solidFill>
                            <a:schemeClr val="bg1"/>
                          </a:solidFill>
                          <a:latin typeface="+mn-lt"/>
                          <a:ea typeface="Geneva"/>
                          <a:cs typeface="Times New Roman"/>
                        </a:rPr>
                        <a:t>%</a:t>
                      </a:r>
                      <a:r>
                        <a:rPr lang="en-GB" sz="1200" kern="1200" dirty="0">
                          <a:solidFill>
                            <a:schemeClr val="bg1"/>
                          </a:solidFill>
                          <a:latin typeface="+mn-lt"/>
                          <a:ea typeface="Times New Roman"/>
                          <a:cs typeface="Times New Roman"/>
                        </a:rPr>
                        <a:t> </a:t>
                      </a:r>
                      <a:endParaRPr lang="en-GB" sz="1200"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fontAlgn="base">
                        <a:spcBef>
                          <a:spcPts val="0"/>
                        </a:spcBef>
                        <a:spcAft>
                          <a:spcPts val="0"/>
                        </a:spcAft>
                      </a:pPr>
                      <a:r>
                        <a:rPr lang="en-GB" sz="1200" b="1" i="1" kern="1200" dirty="0">
                          <a:solidFill>
                            <a:schemeClr val="bg1"/>
                          </a:solidFill>
                          <a:latin typeface="+mn-lt"/>
                          <a:ea typeface="Times New Roman"/>
                          <a:cs typeface="Times New Roman"/>
                        </a:rPr>
                        <a:t>Germany</a:t>
                      </a:r>
                      <a:r>
                        <a:rPr lang="en-GB" sz="1200" b="1" kern="1200" dirty="0">
                          <a:solidFill>
                            <a:schemeClr val="bg1"/>
                          </a:solidFill>
                          <a:latin typeface="+mn-lt"/>
                          <a:ea typeface="Times New Roman"/>
                          <a:cs typeface="Times New Roman"/>
                        </a:rPr>
                        <a:t/>
                      </a:r>
                      <a:br>
                        <a:rPr lang="en-GB" sz="1200" b="1" kern="1200" dirty="0">
                          <a:solidFill>
                            <a:schemeClr val="bg1"/>
                          </a:solidFill>
                          <a:latin typeface="+mn-lt"/>
                          <a:ea typeface="Times New Roman"/>
                          <a:cs typeface="Times New Roman"/>
                        </a:rPr>
                      </a:br>
                      <a:r>
                        <a:rPr lang="en-GB" sz="1200" b="1" kern="1200" dirty="0">
                          <a:solidFill>
                            <a:schemeClr val="bg1"/>
                          </a:solidFill>
                          <a:latin typeface="+mn-lt"/>
                          <a:ea typeface="Times New Roman"/>
                          <a:cs typeface="Times New Roman"/>
                        </a:rPr>
                        <a:t>%</a:t>
                      </a:r>
                      <a:r>
                        <a:rPr lang="en-GB" sz="1200" b="1" kern="1200" dirty="0">
                          <a:solidFill>
                            <a:schemeClr val="bg1"/>
                          </a:solidFill>
                          <a:latin typeface="+mn-lt"/>
                          <a:ea typeface="Geneva"/>
                          <a:cs typeface="Times New Roman"/>
                        </a:rPr>
                        <a:t> </a:t>
                      </a:r>
                      <a:endParaRPr lang="en-GB" sz="1200" dirty="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c>
                  <a:txBody>
                    <a:bodyPr/>
                    <a:lstStyle/>
                    <a:p>
                      <a:pPr marL="0" marR="0" algn="ctr" fontAlgn="b">
                        <a:spcBef>
                          <a:spcPts val="0"/>
                        </a:spcBef>
                        <a:spcAft>
                          <a:spcPts val="0"/>
                        </a:spcAft>
                      </a:pPr>
                      <a:r>
                        <a:rPr lang="en-GB" sz="1200" b="1" kern="1200">
                          <a:solidFill>
                            <a:schemeClr val="bg1"/>
                          </a:solidFill>
                          <a:latin typeface="+mn-lt"/>
                          <a:ea typeface="Times New Roman"/>
                          <a:cs typeface="Times New Roman"/>
                        </a:rPr>
                        <a:t>Rest of</a:t>
                      </a:r>
                      <a:br>
                        <a:rPr lang="en-GB" sz="1200" b="1" kern="1200">
                          <a:solidFill>
                            <a:schemeClr val="bg1"/>
                          </a:solidFill>
                          <a:latin typeface="+mn-lt"/>
                          <a:ea typeface="Times New Roman"/>
                          <a:cs typeface="Times New Roman"/>
                        </a:rPr>
                      </a:br>
                      <a:r>
                        <a:rPr lang="en-GB" sz="1200" b="1" kern="1200">
                          <a:solidFill>
                            <a:schemeClr val="bg1"/>
                          </a:solidFill>
                          <a:latin typeface="+mn-lt"/>
                          <a:ea typeface="Times New Roman"/>
                          <a:cs typeface="Times New Roman"/>
                        </a:rPr>
                        <a:t>World</a:t>
                      </a:r>
                      <a:br>
                        <a:rPr lang="en-GB" sz="1200" b="1" kern="1200">
                          <a:solidFill>
                            <a:schemeClr val="bg1"/>
                          </a:solidFill>
                          <a:latin typeface="+mn-lt"/>
                          <a:ea typeface="Times New Roman"/>
                          <a:cs typeface="Times New Roman"/>
                        </a:rPr>
                      </a:br>
                      <a:r>
                        <a:rPr lang="en-GB" sz="1200" b="1" kern="1200">
                          <a:solidFill>
                            <a:schemeClr val="bg1"/>
                          </a:solidFill>
                          <a:latin typeface="+mn-lt"/>
                          <a:ea typeface="Times New Roman"/>
                          <a:cs typeface="Times New Roman"/>
                        </a:rPr>
                        <a:t>%</a:t>
                      </a:r>
                      <a:r>
                        <a:rPr lang="en-GB" sz="1200" kern="1200">
                          <a:solidFill>
                            <a:schemeClr val="bg1"/>
                          </a:solidFill>
                          <a:latin typeface="+mn-lt"/>
                          <a:ea typeface="Times New Roman"/>
                          <a:cs typeface="Times New Roman"/>
                        </a:rPr>
                        <a:t> </a:t>
                      </a:r>
                      <a:endParaRPr lang="en-GB" sz="1200">
                        <a:solidFill>
                          <a:schemeClr val="bg1"/>
                        </a:solidFill>
                        <a:latin typeface="+mn-lt"/>
                        <a:ea typeface="Times New Roman"/>
                        <a:cs typeface="Times New Roman"/>
                      </a:endParaRPr>
                    </a:p>
                  </a:txBody>
                  <a:tcPr marL="36195" marR="36195" marT="36195" marB="36195" anchor="b">
                    <a:lnL>
                      <a:noFill/>
                    </a:lnL>
                    <a:lnR>
                      <a:noFill/>
                    </a:lnR>
                    <a:lnT w="12700" cmpd="sng">
                      <a:noFill/>
                    </a:lnT>
                    <a:lnB>
                      <a:noFill/>
                    </a:lnB>
                    <a:lnTlToBr w="12700" cmpd="sng">
                      <a:noFill/>
                      <a:prstDash val="solid"/>
                    </a:lnTlToBr>
                    <a:lnBlToTr w="12700" cmpd="sng">
                      <a:noFill/>
                      <a:prstDash val="solid"/>
                    </a:lnBlToTr>
                  </a:tcPr>
                </a:tc>
              </a:tr>
              <a:tr h="705201">
                <a:tc>
                  <a:txBody>
                    <a:bodyPr/>
                    <a:lstStyle/>
                    <a:p>
                      <a:pPr marL="0" marR="0" algn="r" fontAlgn="base">
                        <a:spcBef>
                          <a:spcPts val="290"/>
                        </a:spcBef>
                        <a:spcAft>
                          <a:spcPts val="0"/>
                        </a:spcAft>
                      </a:pPr>
                      <a:r>
                        <a:rPr lang="en-IE" sz="1200" b="1" u="sng" kern="1200" dirty="0">
                          <a:solidFill>
                            <a:schemeClr val="bg1"/>
                          </a:solidFill>
                          <a:latin typeface="+mn-lt"/>
                          <a:ea typeface="Geneva"/>
                          <a:cs typeface="Times New Roman"/>
                        </a:rPr>
                        <a:t>Products and Other Destination Features</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endParaRPr lang="en-GB" sz="120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endParaRPr lang="en-GB" sz="120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endParaRPr lang="en-GB" sz="120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endParaRPr lang="en-GB" sz="120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endParaRPr lang="en-GB" sz="120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endParaRPr lang="en-GB" sz="120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705201">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Safe and secure destination</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97</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96</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705201">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Interesting history/culture</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95</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r h="705201">
                <a:tc>
                  <a:txBody>
                    <a:bodyPr/>
                    <a:lstStyle/>
                    <a:p>
                      <a:pPr marL="0" marR="0" algn="r" fontAlgn="base">
                        <a:spcBef>
                          <a:spcPts val="290"/>
                        </a:spcBef>
                        <a:spcAft>
                          <a:spcPts val="0"/>
                        </a:spcAft>
                      </a:pPr>
                      <a:r>
                        <a:rPr lang="en-IE" sz="1200" kern="1200" dirty="0">
                          <a:solidFill>
                            <a:schemeClr val="bg1"/>
                          </a:solidFill>
                          <a:latin typeface="+mn-lt"/>
                          <a:ea typeface="Geneva"/>
                          <a:cs typeface="Times New Roman"/>
                        </a:rPr>
                        <a:t>Suitable for touring</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74</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82</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78</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81</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83</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c>
                  <a:txBody>
                    <a:bodyPr/>
                    <a:lstStyle/>
                    <a:p>
                      <a:pPr marL="0" marR="0" algn="ctr" fontAlgn="base">
                        <a:spcBef>
                          <a:spcPts val="290"/>
                        </a:spcBef>
                        <a:spcAft>
                          <a:spcPts val="0"/>
                        </a:spcAft>
                      </a:pPr>
                      <a:r>
                        <a:rPr lang="en-IE" sz="1200" dirty="0" smtClean="0">
                          <a:solidFill>
                            <a:schemeClr val="bg1"/>
                          </a:solidFill>
                          <a:latin typeface="+mn-lt"/>
                          <a:ea typeface="Times New Roman"/>
                          <a:cs typeface="Times New Roman"/>
                        </a:rPr>
                        <a:t>79</a:t>
                      </a:r>
                      <a:endParaRPr lang="en-GB" sz="1200" dirty="0">
                        <a:solidFill>
                          <a:schemeClr val="bg1"/>
                        </a:solidFill>
                        <a:latin typeface="+mn-lt"/>
                        <a:ea typeface="Times New Roman"/>
                        <a:cs typeface="Times New Roman"/>
                      </a:endParaRPr>
                    </a:p>
                  </a:txBody>
                  <a:tcPr marL="36195" marR="36195" marT="36195" marB="36195"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171450" y="56818"/>
            <a:ext cx="8865046" cy="707886"/>
          </a:xfrm>
        </p:spPr>
        <p:txBody>
          <a:bodyPr>
            <a:noAutofit/>
          </a:bodyPr>
          <a:lstStyle/>
          <a:p>
            <a:pPr>
              <a:defRPr/>
            </a:pPr>
            <a:r>
              <a:rPr lang="en-US" sz="2400" dirty="0"/>
              <a:t>Rating of Ireland on Destination Issues (II)</a:t>
            </a:r>
            <a:br>
              <a:rPr lang="en-US" sz="2400" dirty="0"/>
            </a:br>
            <a:r>
              <a:rPr lang="en-US" sz="2400" dirty="0"/>
              <a:t>– Very Satisfied</a:t>
            </a:r>
            <a:endParaRPr lang="en-GB" sz="2400" dirty="0"/>
          </a:p>
        </p:txBody>
      </p:sp>
      <p:sp>
        <p:nvSpPr>
          <p:cNvPr id="10" name="Text Box 27"/>
          <p:cNvSpPr txBox="1">
            <a:spLocks noChangeArrowheads="1"/>
          </p:cNvSpPr>
          <p:nvPr/>
        </p:nvSpPr>
        <p:spPr bwMode="auto">
          <a:xfrm>
            <a:off x="185744" y="828499"/>
            <a:ext cx="1727909"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a:t>
            </a:r>
          </a:p>
        </p:txBody>
      </p:sp>
      <p:sp>
        <p:nvSpPr>
          <p:cNvPr id="6" name="TextBox 5"/>
          <p:cNvSpPr txBox="1"/>
          <p:nvPr/>
        </p:nvSpPr>
        <p:spPr>
          <a:xfrm>
            <a:off x="0" y="5930696"/>
            <a:ext cx="9036496" cy="1169551"/>
          </a:xfrm>
          <a:prstGeom prst="rect">
            <a:avLst/>
          </a:prstGeom>
          <a:noFill/>
        </p:spPr>
        <p:txBody>
          <a:bodyPr wrap="square" rtlCol="0">
            <a:spAutoFit/>
          </a:bodyPr>
          <a:lstStyle/>
          <a:p>
            <a:pPr marL="285750" indent="-285750">
              <a:buFont typeface="Arial" pitchFamily="34" charset="0"/>
              <a:buChar char="•"/>
            </a:pPr>
            <a:r>
              <a:rPr lang="en-IE" sz="1400" dirty="0" smtClean="0"/>
              <a:t>Ireland is seen as a safe and secure destination by more than 95% of overseas holidaymakers, who said they were satisfied/very satisfied with this aspect of their holiday.</a:t>
            </a:r>
          </a:p>
          <a:p>
            <a:pPr marL="285750" indent="-285750">
              <a:buFont typeface="Arial" pitchFamily="34" charset="0"/>
              <a:buChar char="•"/>
            </a:pPr>
            <a:r>
              <a:rPr lang="en-IE" sz="1400" dirty="0" smtClean="0"/>
              <a:t>Over 90% of overseas holidaymakers expressed satisfaction with their experiences of Ireland’s history and culture. </a:t>
            </a:r>
          </a:p>
          <a:p>
            <a:pPr marL="285750" indent="-285750">
              <a:buFont typeface="Arial" pitchFamily="34" charset="0"/>
              <a:buChar char="•"/>
            </a:pPr>
            <a:endParaRPr lang="en-IE" sz="1400" dirty="0" smtClean="0"/>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230" y="836712"/>
            <a:ext cx="7716201" cy="4774276"/>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460329126"/>
              </p:ext>
            </p:extLst>
          </p:nvPr>
        </p:nvGraphicFramePr>
        <p:xfrm>
          <a:off x="756106" y="859799"/>
          <a:ext cx="7704326" cy="4683830"/>
        </p:xfrm>
        <a:graphic>
          <a:graphicData uri="http://schemas.openxmlformats.org/drawingml/2006/table">
            <a:tbl>
              <a:tblPr firstRow="1" bandRow="1">
                <a:tableStyleId>{C083E6E3-FA7D-4D7B-A595-EF9225AFEA82}</a:tableStyleId>
              </a:tblPr>
              <a:tblGrid>
                <a:gridCol w="3123860"/>
                <a:gridCol w="763411"/>
                <a:gridCol w="763411"/>
                <a:gridCol w="763411"/>
                <a:gridCol w="763411"/>
                <a:gridCol w="763411"/>
                <a:gridCol w="763411"/>
              </a:tblGrid>
              <a:tr h="70883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ctr" rtl="0" eaLnBrk="1" fontAlgn="base" latinLnBrk="0" hangingPunct="1">
                        <a:spcBef>
                          <a:spcPts val="264"/>
                        </a:spcBef>
                        <a:spcAft>
                          <a:spcPts val="0"/>
                        </a:spcAft>
                      </a:pPr>
                      <a:r>
                        <a:rPr lang="en-IE" sz="1100" b="1" i="0" u="none" strike="noStrike" kern="1200" baseline="0" dirty="0">
                          <a:solidFill>
                            <a:schemeClr val="bg1"/>
                          </a:solidFill>
                          <a:latin typeface="Arial"/>
                          <a:ea typeface="Geneva"/>
                        </a:rPr>
                        <a:t>Britain</a:t>
                      </a:r>
                      <a:br>
                        <a:rPr lang="en-IE" sz="1100" b="1" i="0" u="none" strike="noStrike" kern="1200" baseline="0" dirty="0">
                          <a:solidFill>
                            <a:schemeClr val="bg1"/>
                          </a:solidFill>
                          <a:latin typeface="Arial"/>
                          <a:ea typeface="Geneva"/>
                        </a:rPr>
                      </a:br>
                      <a:r>
                        <a:rPr lang="en-IE" sz="1100" b="1" i="0" u="none" strike="noStrike" kern="1200" baseline="0" dirty="0">
                          <a:solidFill>
                            <a:schemeClr val="bg1"/>
                          </a:solidFill>
                          <a:latin typeface="Arial"/>
                          <a:ea typeface="Geneva"/>
                        </a:rPr>
                        <a:t>%</a:t>
                      </a:r>
                      <a:endParaRPr lang="en-IE"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a:solidFill>
                            <a:schemeClr val="bg1"/>
                          </a:solidFill>
                          <a:latin typeface="Arial"/>
                        </a:rPr>
                        <a:t>North</a:t>
                      </a:r>
                      <a:endParaRPr lang="en-GB" sz="1800" b="0" i="0" u="none" strike="noStrike" dirty="0">
                        <a:latin typeface="Arial"/>
                      </a:endParaRPr>
                    </a:p>
                    <a:p>
                      <a:pPr marL="0" algn="ctr" rtl="0" eaLnBrk="1" fontAlgn="b" latinLnBrk="0" hangingPunct="1">
                        <a:spcBef>
                          <a:spcPts val="0"/>
                        </a:spcBef>
                        <a:spcAft>
                          <a:spcPts val="0"/>
                        </a:spcAft>
                      </a:pPr>
                      <a:r>
                        <a:rPr lang="en-GB" sz="1100" b="1" i="0" u="none" strike="noStrike" kern="1200" dirty="0">
                          <a:solidFill>
                            <a:schemeClr val="bg1"/>
                          </a:solidFill>
                          <a:latin typeface="Arial"/>
                        </a:rPr>
                        <a:t>America</a:t>
                      </a:r>
                      <a:br>
                        <a:rPr lang="en-GB" sz="1100" b="1" i="0" u="none" strike="noStrike" kern="1200" dirty="0">
                          <a:solidFill>
                            <a:schemeClr val="bg1"/>
                          </a:solidFill>
                          <a:latin typeface="Arial"/>
                        </a:rPr>
                      </a:br>
                      <a:r>
                        <a:rPr lang="en-GB" sz="1100" b="1" i="0" u="none" strike="noStrike" kern="1200" baseline="0" dirty="0">
                          <a:solidFill>
                            <a:schemeClr val="bg1"/>
                          </a:solidFill>
                          <a:latin typeface="Arial"/>
                          <a:ea typeface="Geneva"/>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smtClean="0">
                          <a:solidFill>
                            <a:schemeClr val="bg1"/>
                          </a:solidFill>
                          <a:latin typeface="Arial"/>
                        </a:rPr>
                        <a:t>Total</a:t>
                      </a:r>
                    </a:p>
                    <a:p>
                      <a:pPr marL="0" algn="ctr" rtl="0" eaLnBrk="1" fontAlgn="b" latinLnBrk="0" hangingPunct="1">
                        <a:spcBef>
                          <a:spcPts val="0"/>
                        </a:spcBef>
                        <a:spcAft>
                          <a:spcPts val="0"/>
                        </a:spcAft>
                      </a:pPr>
                      <a:r>
                        <a:rPr lang="en-GB" sz="1100" b="1" i="0" u="none" strike="noStrike" kern="1200" dirty="0" smtClean="0">
                          <a:solidFill>
                            <a:schemeClr val="bg1"/>
                          </a:solidFill>
                          <a:latin typeface="Arial"/>
                        </a:rPr>
                        <a:t>Mainland</a:t>
                      </a:r>
                      <a:r>
                        <a:rPr lang="en-GB" sz="1100" b="1" i="0" u="none" strike="noStrike" kern="1200" dirty="0">
                          <a:solidFill>
                            <a:schemeClr val="bg1"/>
                          </a:solidFill>
                          <a:latin typeface="Arial"/>
                        </a:rPr>
                        <a:t/>
                      </a:r>
                      <a:br>
                        <a:rPr lang="en-GB" sz="1100" b="1" i="0" u="none" strike="noStrike" kern="1200" dirty="0">
                          <a:solidFill>
                            <a:schemeClr val="bg1"/>
                          </a:solidFill>
                          <a:latin typeface="Arial"/>
                        </a:rPr>
                      </a:br>
                      <a:r>
                        <a:rPr lang="en-GB" sz="1100" b="1" i="0" u="none" strike="noStrike" kern="1200" dirty="0">
                          <a:solidFill>
                            <a:schemeClr val="bg1"/>
                          </a:solidFill>
                          <a:latin typeface="Arial"/>
                        </a:rPr>
                        <a:t>Europe</a:t>
                      </a:r>
                      <a:br>
                        <a:rPr lang="en-GB" sz="1100" b="1" i="0" u="none" strike="noStrike" kern="1200" dirty="0">
                          <a:solidFill>
                            <a:schemeClr val="bg1"/>
                          </a:solidFill>
                          <a:latin typeface="Arial"/>
                        </a:rPr>
                      </a:br>
                      <a:r>
                        <a:rPr lang="en-GB" sz="1100" b="1" i="0" u="none" strike="noStrike" kern="1200" baseline="0" dirty="0">
                          <a:solidFill>
                            <a:schemeClr val="bg1"/>
                          </a:solidFill>
                          <a:latin typeface="Arial"/>
                          <a:ea typeface="Geneva"/>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a:solidFill>
                            <a:schemeClr val="bg1"/>
                          </a:solidFill>
                          <a:latin typeface="Arial"/>
                        </a:rPr>
                        <a:t>France</a:t>
                      </a:r>
                      <a:br>
                        <a:rPr lang="en-GB" sz="1100" b="1" i="0" u="none" strike="noStrike" kern="1200" dirty="0">
                          <a:solidFill>
                            <a:schemeClr val="bg1"/>
                          </a:solidFill>
                          <a:latin typeface="Arial"/>
                        </a:rPr>
                      </a:br>
                      <a:r>
                        <a:rPr lang="en-GB" sz="1100" b="1" i="0" u="none" strike="noStrike" kern="1200" baseline="0" dirty="0">
                          <a:solidFill>
                            <a:schemeClr val="bg1"/>
                          </a:solidFill>
                          <a:latin typeface="Arial"/>
                          <a:ea typeface="Geneva"/>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ase" latinLnBrk="0" hangingPunct="1">
                        <a:spcBef>
                          <a:spcPts val="0"/>
                        </a:spcBef>
                        <a:spcAft>
                          <a:spcPts val="0"/>
                        </a:spcAft>
                      </a:pPr>
                      <a:r>
                        <a:rPr lang="en-GB" sz="1100" b="1" i="0" u="none" strike="noStrike" kern="1200" dirty="0" smtClean="0">
                          <a:solidFill>
                            <a:schemeClr val="bg1"/>
                          </a:solidFill>
                          <a:latin typeface="Arial"/>
                        </a:rPr>
                        <a:t>Germany</a:t>
                      </a:r>
                      <a:r>
                        <a:rPr lang="en-GB" sz="1100" b="1" i="0" u="none" strike="noStrike" kern="1200" dirty="0">
                          <a:solidFill>
                            <a:schemeClr val="bg1"/>
                          </a:solidFill>
                          <a:latin typeface="Arial"/>
                        </a:rPr>
                        <a:t/>
                      </a:r>
                      <a:br>
                        <a:rPr lang="en-GB" sz="1100" b="1" i="0" u="none" strike="noStrike" kern="1200" dirty="0">
                          <a:solidFill>
                            <a:schemeClr val="bg1"/>
                          </a:solidFill>
                          <a:latin typeface="Arial"/>
                        </a:rPr>
                      </a:br>
                      <a:r>
                        <a:rPr lang="en-GB" sz="1100" b="1" i="0" u="none" strike="noStrike" kern="1200" dirty="0">
                          <a:solidFill>
                            <a:schemeClr val="bg1"/>
                          </a:solidFill>
                          <a:latin typeface="Arial"/>
                        </a:rPr>
                        <a:t>%</a:t>
                      </a:r>
                      <a:endParaRPr lang="en-GB" sz="1100" b="1" i="0" u="none" strike="noStrike" kern="1200" baseline="0" dirty="0">
                        <a:solidFill>
                          <a:schemeClr val="bg1"/>
                        </a:solidFill>
                        <a:latin typeface="Arial"/>
                        <a:ea typeface="Geneva"/>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a:solidFill>
                            <a:schemeClr val="bg1"/>
                          </a:solidFill>
                          <a:latin typeface="Arial"/>
                        </a:rPr>
                        <a:t>Rest of</a:t>
                      </a:r>
                      <a:br>
                        <a:rPr lang="en-GB" sz="1100" b="1" i="0" u="none" strike="noStrike" kern="1200" dirty="0">
                          <a:solidFill>
                            <a:schemeClr val="bg1"/>
                          </a:solidFill>
                          <a:latin typeface="Arial"/>
                        </a:rPr>
                      </a:br>
                      <a:r>
                        <a:rPr lang="en-GB" sz="1100" b="1" i="0" u="none" strike="noStrike" kern="1200" dirty="0">
                          <a:solidFill>
                            <a:schemeClr val="bg1"/>
                          </a:solidFill>
                          <a:latin typeface="Arial"/>
                        </a:rPr>
                        <a:t>World</a:t>
                      </a:r>
                      <a:br>
                        <a:rPr lang="en-GB" sz="1100" b="1" i="0" u="none" strike="noStrike" kern="1200" dirty="0">
                          <a:solidFill>
                            <a:schemeClr val="bg1"/>
                          </a:solidFill>
                          <a:latin typeface="Arial"/>
                        </a:rPr>
                      </a:br>
                      <a:r>
                        <a:rPr lang="en-GB" sz="1100" b="1" i="0" u="none" strike="noStrike" kern="1200" dirty="0">
                          <a:solidFill>
                            <a:schemeClr val="bg1"/>
                          </a:solidFill>
                          <a:latin typeface="Arial"/>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The Irish people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The scenery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Culture/history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English speaking</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IE" sz="1200" b="0" i="0" u="none" strike="noStrike" cap="none" normalizeH="0" baseline="0" dirty="0" smtClean="0">
                          <a:ln>
                            <a:noFill/>
                          </a:ln>
                          <a:solidFill>
                            <a:schemeClr val="bg1"/>
                          </a:solidFill>
                          <a:effectLst/>
                          <a:latin typeface="Arial" charset="0"/>
                          <a:ea typeface="Geneva" pitchFamily="-96" charset="-128"/>
                        </a:rPr>
                        <a:t>Pubs/pub culture</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Access/easy to get to</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Restful/relaxing</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Nature/Ecology</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Unspoilt environment</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Ancestral/family connections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35830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Interesting towns/villages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18</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171450" y="144249"/>
            <a:ext cx="8793038" cy="400110"/>
          </a:xfrm>
        </p:spPr>
        <p:txBody>
          <a:bodyPr>
            <a:noAutofit/>
          </a:bodyPr>
          <a:lstStyle/>
          <a:p>
            <a:pPr>
              <a:defRPr/>
            </a:pPr>
            <a:r>
              <a:rPr lang="en-US" sz="2400" dirty="0"/>
              <a:t>Advantages – Most Frequently Mentioned</a:t>
            </a:r>
            <a:endParaRPr lang="en-GB" sz="2400" dirty="0"/>
          </a:p>
        </p:txBody>
      </p:sp>
      <p:sp>
        <p:nvSpPr>
          <p:cNvPr id="10" name="Text Box 27"/>
          <p:cNvSpPr txBox="1">
            <a:spLocks noChangeArrowheads="1"/>
          </p:cNvSpPr>
          <p:nvPr/>
        </p:nvSpPr>
        <p:spPr bwMode="auto">
          <a:xfrm>
            <a:off x="185744" y="548680"/>
            <a:ext cx="1822487"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 </a:t>
            </a:r>
          </a:p>
        </p:txBody>
      </p:sp>
      <p:sp>
        <p:nvSpPr>
          <p:cNvPr id="6" name="TextBox 5"/>
          <p:cNvSpPr txBox="1"/>
          <p:nvPr/>
        </p:nvSpPr>
        <p:spPr>
          <a:xfrm>
            <a:off x="0" y="5610988"/>
            <a:ext cx="9036496" cy="1384995"/>
          </a:xfrm>
          <a:prstGeom prst="rect">
            <a:avLst/>
          </a:prstGeom>
          <a:noFill/>
        </p:spPr>
        <p:txBody>
          <a:bodyPr wrap="square" rtlCol="0">
            <a:spAutoFit/>
          </a:bodyPr>
          <a:lstStyle/>
          <a:p>
            <a:pPr marL="285750" indent="-285750">
              <a:buFont typeface="Arial" pitchFamily="34" charset="0"/>
              <a:buChar char="•"/>
            </a:pPr>
            <a:r>
              <a:rPr lang="en-IE" sz="1400" dirty="0" smtClean="0"/>
              <a:t>In keeping with the level of satisfaction expressed previously, overseas holidaymakers tended to mention Irish people and Irish scenery as the main competitive advantages that Ireland has compared to other destinations.</a:t>
            </a:r>
          </a:p>
          <a:p>
            <a:pPr marL="285750" indent="-285750">
              <a:buFont typeface="Arial" pitchFamily="34" charset="0"/>
              <a:buChar char="•"/>
            </a:pPr>
            <a:r>
              <a:rPr lang="en-IE" sz="1400" dirty="0" smtClean="0"/>
              <a:t>Ireland’s culture and history was also mentioned by about half of overseas holidaymakers.</a:t>
            </a:r>
          </a:p>
          <a:p>
            <a:pPr marL="285750" indent="-285750">
              <a:buFont typeface="Arial" pitchFamily="34" charset="0"/>
              <a:buChar char="•"/>
            </a:pPr>
            <a:r>
              <a:rPr lang="en-IE" sz="1400" dirty="0" smtClean="0"/>
              <a:t>Two in five (39%) British holidaymakers said that Ireland’s pubs and pub culture are an advantage compared to other destinations.</a:t>
            </a:r>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83568" y="1268760"/>
            <a:ext cx="7716201" cy="3600491"/>
          </a:xfrm>
          <a:prstGeom prst="roundRect">
            <a:avLst>
              <a:gd name="adj" fmla="val 7126"/>
            </a:avLst>
          </a:prstGeom>
          <a:solidFill>
            <a:srgbClr val="00502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56120355"/>
              </p:ext>
            </p:extLst>
          </p:nvPr>
        </p:nvGraphicFramePr>
        <p:xfrm>
          <a:off x="750680" y="1309207"/>
          <a:ext cx="7649092" cy="3519596"/>
        </p:xfrm>
        <a:graphic>
          <a:graphicData uri="http://schemas.openxmlformats.org/drawingml/2006/table">
            <a:tbl>
              <a:tblPr firstRow="1" bandRow="1">
                <a:tableStyleId>{C083E6E3-FA7D-4D7B-A595-EF9225AFEA82}</a:tableStyleId>
              </a:tblPr>
              <a:tblGrid>
                <a:gridCol w="3101464"/>
                <a:gridCol w="757938"/>
                <a:gridCol w="757938"/>
                <a:gridCol w="757938"/>
                <a:gridCol w="757938"/>
                <a:gridCol w="757938"/>
                <a:gridCol w="757938"/>
              </a:tblGrid>
              <a:tr h="72644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IE" sz="1200" b="1" i="0" u="none" strike="noStrike" cap="none" normalizeH="0" baseline="0" dirty="0" smtClean="0">
                        <a:ln>
                          <a:noFill/>
                        </a:ln>
                        <a:solidFill>
                          <a:schemeClr val="bg1"/>
                        </a:solidFill>
                        <a:effectLst/>
                        <a:latin typeface="Arial" charset="0"/>
                        <a:ea typeface="Geneva" pitchFamily="-96" charset="-128"/>
                      </a:endParaRPr>
                    </a:p>
                  </a:txBody>
                  <a:tcPr marL="36000" marR="36000" marT="36000" marB="36000" anchor="b" horzOverflow="overflow">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ctr" rtl="0" eaLnBrk="1" fontAlgn="base" latinLnBrk="0" hangingPunct="1">
                        <a:spcBef>
                          <a:spcPts val="264"/>
                        </a:spcBef>
                        <a:spcAft>
                          <a:spcPts val="0"/>
                        </a:spcAft>
                      </a:pPr>
                      <a:r>
                        <a:rPr lang="en-IE" sz="1100" b="1" i="0" u="none" strike="noStrike" kern="1200" baseline="0" dirty="0">
                          <a:solidFill>
                            <a:schemeClr val="bg1"/>
                          </a:solidFill>
                          <a:latin typeface="Arial"/>
                          <a:ea typeface="Geneva"/>
                        </a:rPr>
                        <a:t>Britain</a:t>
                      </a:r>
                      <a:br>
                        <a:rPr lang="en-IE" sz="1100" b="1" i="0" u="none" strike="noStrike" kern="1200" baseline="0" dirty="0">
                          <a:solidFill>
                            <a:schemeClr val="bg1"/>
                          </a:solidFill>
                          <a:latin typeface="Arial"/>
                          <a:ea typeface="Geneva"/>
                        </a:rPr>
                      </a:br>
                      <a:r>
                        <a:rPr lang="en-IE" sz="1100" b="1" i="0" u="none" strike="noStrike" kern="1200" baseline="0" dirty="0">
                          <a:solidFill>
                            <a:schemeClr val="bg1"/>
                          </a:solidFill>
                          <a:latin typeface="Arial"/>
                          <a:ea typeface="Geneva"/>
                        </a:rPr>
                        <a:t>%</a:t>
                      </a:r>
                      <a:endParaRPr lang="en-IE"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a:solidFill>
                            <a:schemeClr val="bg1"/>
                          </a:solidFill>
                          <a:latin typeface="Arial"/>
                        </a:rPr>
                        <a:t>North</a:t>
                      </a:r>
                      <a:endParaRPr lang="en-GB" sz="1800" b="0" i="0" u="none" strike="noStrike" dirty="0">
                        <a:latin typeface="Arial"/>
                      </a:endParaRPr>
                    </a:p>
                    <a:p>
                      <a:pPr marL="0" algn="ctr" rtl="0" eaLnBrk="1" fontAlgn="b" latinLnBrk="0" hangingPunct="1">
                        <a:spcBef>
                          <a:spcPts val="0"/>
                        </a:spcBef>
                        <a:spcAft>
                          <a:spcPts val="0"/>
                        </a:spcAft>
                      </a:pPr>
                      <a:r>
                        <a:rPr lang="en-GB" sz="1100" b="1" i="0" u="none" strike="noStrike" kern="1200" dirty="0">
                          <a:solidFill>
                            <a:schemeClr val="bg1"/>
                          </a:solidFill>
                          <a:latin typeface="Arial"/>
                        </a:rPr>
                        <a:t>America</a:t>
                      </a:r>
                      <a:br>
                        <a:rPr lang="en-GB" sz="1100" b="1" i="0" u="none" strike="noStrike" kern="1200" dirty="0">
                          <a:solidFill>
                            <a:schemeClr val="bg1"/>
                          </a:solidFill>
                          <a:latin typeface="Arial"/>
                        </a:rPr>
                      </a:br>
                      <a:r>
                        <a:rPr lang="en-GB" sz="1100" b="1" i="0" u="none" strike="noStrike" kern="1200" baseline="0" dirty="0">
                          <a:solidFill>
                            <a:schemeClr val="bg1"/>
                          </a:solidFill>
                          <a:latin typeface="Arial"/>
                          <a:ea typeface="Geneva"/>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smtClean="0">
                          <a:solidFill>
                            <a:schemeClr val="bg1"/>
                          </a:solidFill>
                          <a:latin typeface="Arial"/>
                        </a:rPr>
                        <a:t>Total</a:t>
                      </a:r>
                    </a:p>
                    <a:p>
                      <a:pPr marL="0" algn="ctr" rtl="0" eaLnBrk="1" fontAlgn="b" latinLnBrk="0" hangingPunct="1">
                        <a:spcBef>
                          <a:spcPts val="0"/>
                        </a:spcBef>
                        <a:spcAft>
                          <a:spcPts val="0"/>
                        </a:spcAft>
                      </a:pPr>
                      <a:r>
                        <a:rPr lang="en-GB" sz="1100" b="1" i="0" u="none" strike="noStrike" kern="1200" dirty="0" smtClean="0">
                          <a:solidFill>
                            <a:schemeClr val="bg1"/>
                          </a:solidFill>
                          <a:latin typeface="Arial"/>
                        </a:rPr>
                        <a:t>Mainland</a:t>
                      </a:r>
                      <a:r>
                        <a:rPr lang="en-GB" sz="1100" b="1" i="0" u="none" strike="noStrike" kern="1200" dirty="0">
                          <a:solidFill>
                            <a:schemeClr val="bg1"/>
                          </a:solidFill>
                          <a:latin typeface="Arial"/>
                        </a:rPr>
                        <a:t/>
                      </a:r>
                      <a:br>
                        <a:rPr lang="en-GB" sz="1100" b="1" i="0" u="none" strike="noStrike" kern="1200" dirty="0">
                          <a:solidFill>
                            <a:schemeClr val="bg1"/>
                          </a:solidFill>
                          <a:latin typeface="Arial"/>
                        </a:rPr>
                      </a:br>
                      <a:r>
                        <a:rPr lang="en-GB" sz="1100" b="1" i="0" u="none" strike="noStrike" kern="1200" dirty="0">
                          <a:solidFill>
                            <a:schemeClr val="bg1"/>
                          </a:solidFill>
                          <a:latin typeface="Arial"/>
                        </a:rPr>
                        <a:t>Europe</a:t>
                      </a:r>
                      <a:br>
                        <a:rPr lang="en-GB" sz="1100" b="1" i="0" u="none" strike="noStrike" kern="1200" dirty="0">
                          <a:solidFill>
                            <a:schemeClr val="bg1"/>
                          </a:solidFill>
                          <a:latin typeface="Arial"/>
                        </a:rPr>
                      </a:br>
                      <a:r>
                        <a:rPr lang="en-GB" sz="1100" b="1" i="0" u="none" strike="noStrike" kern="1200" baseline="0" dirty="0">
                          <a:solidFill>
                            <a:schemeClr val="bg1"/>
                          </a:solidFill>
                          <a:latin typeface="Arial"/>
                          <a:ea typeface="Geneva"/>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1" u="none" strike="noStrike" kern="1200" dirty="0">
                          <a:solidFill>
                            <a:schemeClr val="bg1"/>
                          </a:solidFill>
                          <a:latin typeface="Arial"/>
                        </a:rPr>
                        <a:t>France</a:t>
                      </a:r>
                      <a:r>
                        <a:rPr lang="en-GB" sz="1100" b="1" i="0" u="none" strike="noStrike" kern="1200" dirty="0">
                          <a:solidFill>
                            <a:schemeClr val="bg1"/>
                          </a:solidFill>
                          <a:latin typeface="Arial"/>
                        </a:rPr>
                        <a:t/>
                      </a:r>
                      <a:br>
                        <a:rPr lang="en-GB" sz="1100" b="1" i="0" u="none" strike="noStrike" kern="1200" dirty="0">
                          <a:solidFill>
                            <a:schemeClr val="bg1"/>
                          </a:solidFill>
                          <a:latin typeface="Arial"/>
                        </a:rPr>
                      </a:br>
                      <a:r>
                        <a:rPr lang="en-GB" sz="1100" b="1" i="0" u="none" strike="noStrike" kern="1200" baseline="0" dirty="0">
                          <a:solidFill>
                            <a:schemeClr val="bg1"/>
                          </a:solidFill>
                          <a:latin typeface="Arial"/>
                          <a:ea typeface="Geneva"/>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ase" latinLnBrk="0" hangingPunct="1">
                        <a:spcBef>
                          <a:spcPts val="0"/>
                        </a:spcBef>
                        <a:spcAft>
                          <a:spcPts val="0"/>
                        </a:spcAft>
                      </a:pPr>
                      <a:r>
                        <a:rPr lang="en-GB" sz="1100" b="1" i="1" u="none" strike="noStrike" kern="1200" dirty="0" smtClean="0">
                          <a:solidFill>
                            <a:schemeClr val="bg1"/>
                          </a:solidFill>
                          <a:latin typeface="Arial"/>
                        </a:rPr>
                        <a:t>Germany</a:t>
                      </a:r>
                      <a:r>
                        <a:rPr lang="en-GB" sz="1100" b="1" i="0" u="none" strike="noStrike" kern="1200" dirty="0">
                          <a:solidFill>
                            <a:schemeClr val="bg1"/>
                          </a:solidFill>
                          <a:latin typeface="Arial"/>
                        </a:rPr>
                        <a:t/>
                      </a:r>
                      <a:br>
                        <a:rPr lang="en-GB" sz="1100" b="1" i="0" u="none" strike="noStrike" kern="1200" dirty="0">
                          <a:solidFill>
                            <a:schemeClr val="bg1"/>
                          </a:solidFill>
                          <a:latin typeface="Arial"/>
                        </a:rPr>
                      </a:br>
                      <a:r>
                        <a:rPr lang="en-GB" sz="1100" b="1" i="0" u="none" strike="noStrike" kern="1200" dirty="0">
                          <a:solidFill>
                            <a:schemeClr val="bg1"/>
                          </a:solidFill>
                          <a:latin typeface="Arial"/>
                        </a:rPr>
                        <a:t>%</a:t>
                      </a:r>
                      <a:endParaRPr lang="en-GB" sz="1100" b="1" i="0" u="none" strike="noStrike" kern="1200" baseline="0" dirty="0">
                        <a:solidFill>
                          <a:schemeClr val="bg1"/>
                        </a:solidFill>
                        <a:latin typeface="Arial"/>
                        <a:ea typeface="Geneva"/>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c>
                  <a:txBody>
                    <a:bodyPr/>
                    <a:lstStyle/>
                    <a:p>
                      <a:pPr marL="0" algn="ctr" rtl="0" eaLnBrk="1" fontAlgn="b" latinLnBrk="0" hangingPunct="1">
                        <a:spcBef>
                          <a:spcPts val="0"/>
                        </a:spcBef>
                        <a:spcAft>
                          <a:spcPts val="0"/>
                        </a:spcAft>
                      </a:pPr>
                      <a:r>
                        <a:rPr lang="en-GB" sz="1100" b="1" i="0" u="none" strike="noStrike" kern="1200" dirty="0">
                          <a:solidFill>
                            <a:schemeClr val="bg1"/>
                          </a:solidFill>
                          <a:latin typeface="Arial"/>
                        </a:rPr>
                        <a:t>Rest of</a:t>
                      </a:r>
                      <a:br>
                        <a:rPr lang="en-GB" sz="1100" b="1" i="0" u="none" strike="noStrike" kern="1200" dirty="0">
                          <a:solidFill>
                            <a:schemeClr val="bg1"/>
                          </a:solidFill>
                          <a:latin typeface="Arial"/>
                        </a:rPr>
                      </a:br>
                      <a:r>
                        <a:rPr lang="en-GB" sz="1100" b="1" i="0" u="none" strike="noStrike" kern="1200" dirty="0">
                          <a:solidFill>
                            <a:schemeClr val="bg1"/>
                          </a:solidFill>
                          <a:latin typeface="Arial"/>
                        </a:rPr>
                        <a:t>World</a:t>
                      </a:r>
                      <a:br>
                        <a:rPr lang="en-GB" sz="1100" b="1" i="0" u="none" strike="noStrike" kern="1200" dirty="0">
                          <a:solidFill>
                            <a:schemeClr val="bg1"/>
                          </a:solidFill>
                          <a:latin typeface="Arial"/>
                        </a:rPr>
                      </a:br>
                      <a:r>
                        <a:rPr lang="en-GB" sz="1100" b="1" i="0" u="none" strike="noStrike" kern="1200" dirty="0">
                          <a:solidFill>
                            <a:schemeClr val="bg1"/>
                          </a:solidFill>
                          <a:latin typeface="Arial"/>
                        </a:rPr>
                        <a:t>%</a:t>
                      </a:r>
                      <a:endParaRPr lang="en-GB" sz="1800" b="0" i="0" u="none" strike="noStrike" dirty="0">
                        <a:latin typeface="Arial"/>
                      </a:endParaRPr>
                    </a:p>
                  </a:txBody>
                  <a:tcPr marL="35941" marR="35941" marT="35941" marB="35941" anchor="b">
                    <a:lnL>
                      <a:noFill/>
                    </a:lnL>
                    <a:lnR>
                      <a:noFill/>
                    </a:lnR>
                    <a:lnT w="12700" cmpd="sng">
                      <a:noFill/>
                    </a:lnT>
                    <a:lnB>
                      <a:noFill/>
                    </a:lnB>
                    <a:lnTlToBr w="12700" cmpd="sng">
                      <a:noFill/>
                      <a:prstDash val="solid"/>
                    </a:lnTlToBr>
                    <a:lnBlToTr w="12700" cmpd="sng">
                      <a:noFill/>
                      <a:prstDash val="solid"/>
                    </a:lnBlToTr>
                  </a:tcPr>
                </a:tc>
              </a:tr>
              <a:tr h="9257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Exceeded expectations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53</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34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9257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Matched expectations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69</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47</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65</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51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r h="9257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Did not live up to expectations</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0</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2</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1</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1200" b="0" i="0" u="none" strike="noStrike" cap="none" normalizeH="0" baseline="0" dirty="0" smtClean="0">
                          <a:ln>
                            <a:noFill/>
                          </a:ln>
                          <a:solidFill>
                            <a:schemeClr val="bg1"/>
                          </a:solidFill>
                          <a:effectLst/>
                          <a:latin typeface="Arial" charset="0"/>
                          <a:ea typeface="Geneva" pitchFamily="-96" charset="-128"/>
                        </a:rPr>
                        <a:t>4</a:t>
                      </a:r>
                    </a:p>
                  </a:txBody>
                  <a:tcPr marL="36000" marR="36000" marT="36000" marB="36000" anchor="ctr" horzOverflow="overflow">
                    <a:lnL>
                      <a:noFill/>
                    </a:lnL>
                    <a:lnR>
                      <a:noFill/>
                    </a:lnR>
                    <a:lnT>
                      <a:noFill/>
                    </a:lnT>
                    <a:lnB>
                      <a:noFill/>
                    </a:lnB>
                    <a:lnTlToBr w="12700" cmpd="sng">
                      <a:noFill/>
                      <a:prstDash val="solid"/>
                    </a:lnTlToBr>
                    <a:lnBlToTr w="12700" cmpd="sng">
                      <a:noFill/>
                      <a:prstDash val="solid"/>
                    </a:lnBlToTr>
                  </a:tcPr>
                </a:tc>
              </a:tr>
            </a:tbl>
          </a:graphicData>
        </a:graphic>
      </p:graphicFrame>
      <p:sp>
        <p:nvSpPr>
          <p:cNvPr id="11" name="Title 10"/>
          <p:cNvSpPr>
            <a:spLocks noGrp="1"/>
          </p:cNvSpPr>
          <p:nvPr>
            <p:ph type="title"/>
          </p:nvPr>
        </p:nvSpPr>
        <p:spPr>
          <a:xfrm>
            <a:off x="171450" y="144249"/>
            <a:ext cx="8865046" cy="400110"/>
          </a:xfrm>
        </p:spPr>
        <p:txBody>
          <a:bodyPr>
            <a:noAutofit/>
          </a:bodyPr>
          <a:lstStyle/>
          <a:p>
            <a:pPr>
              <a:defRPr/>
            </a:pPr>
            <a:r>
              <a:rPr lang="en-US" sz="2400" dirty="0"/>
              <a:t>Overall Opinion of Their Irish Holiday</a:t>
            </a:r>
            <a:endParaRPr lang="en-GB" sz="2400" dirty="0"/>
          </a:p>
        </p:txBody>
      </p:sp>
      <p:sp>
        <p:nvSpPr>
          <p:cNvPr id="10" name="Text Box 27"/>
          <p:cNvSpPr txBox="1">
            <a:spLocks noChangeArrowheads="1"/>
          </p:cNvSpPr>
          <p:nvPr/>
        </p:nvSpPr>
        <p:spPr bwMode="auto">
          <a:xfrm>
            <a:off x="185744" y="828499"/>
            <a:ext cx="1822487" cy="240066"/>
          </a:xfrm>
          <a:prstGeom prst="rect">
            <a:avLst/>
          </a:prstGeom>
          <a:noFill/>
          <a:ln w="9525">
            <a:noFill/>
            <a:miter lim="800000"/>
            <a:headEnd/>
            <a:tailEnd/>
          </a:ln>
        </p:spPr>
        <p:txBody>
          <a:bodyPr wrap="none" anchor="ctr">
            <a:spAutoFit/>
          </a:bodyPr>
          <a:lstStyle/>
          <a:p>
            <a:pPr>
              <a:lnSpc>
                <a:spcPct val="80000"/>
              </a:lnSpc>
            </a:pPr>
            <a:r>
              <a:rPr lang="en-GB" sz="1200" dirty="0" smtClean="0">
                <a:latin typeface="Arial" charset="0"/>
              </a:rPr>
              <a:t>Base: All Respondents </a:t>
            </a:r>
          </a:p>
        </p:txBody>
      </p:sp>
      <p:sp>
        <p:nvSpPr>
          <p:cNvPr id="6" name="TextBox 5"/>
          <p:cNvSpPr txBox="1"/>
          <p:nvPr/>
        </p:nvSpPr>
        <p:spPr>
          <a:xfrm>
            <a:off x="0" y="5610988"/>
            <a:ext cx="9036496" cy="954107"/>
          </a:xfrm>
          <a:prstGeom prst="rect">
            <a:avLst/>
          </a:prstGeom>
          <a:noFill/>
        </p:spPr>
        <p:txBody>
          <a:bodyPr wrap="square" rtlCol="0">
            <a:spAutoFit/>
          </a:bodyPr>
          <a:lstStyle/>
          <a:p>
            <a:pPr marL="285750" indent="-285750">
              <a:buFont typeface="Arial" pitchFamily="34" charset="0"/>
              <a:buChar char="•"/>
            </a:pPr>
            <a:r>
              <a:rPr lang="en-IE" sz="1400" dirty="0" smtClean="0"/>
              <a:t>Almost all (99%) of holidaymakers said that their holiday either matched or exceeded their expectations. </a:t>
            </a:r>
          </a:p>
          <a:p>
            <a:pPr marL="285750" indent="-285750">
              <a:buFont typeface="Arial" pitchFamily="34" charset="0"/>
              <a:buChar char="•"/>
            </a:pPr>
            <a:r>
              <a:rPr lang="en-IE" sz="1400" dirty="0" smtClean="0"/>
              <a:t>The North Americans were the most enthusiastic about their trips, more than half (53%) said that their Irish holiday exceeded their expectations.</a:t>
            </a:r>
          </a:p>
          <a:p>
            <a:pPr marL="285750" indent="-285750">
              <a:buFont typeface="Arial" pitchFamily="34" charset="0"/>
              <a:buChar char="•"/>
            </a:pPr>
            <a:endParaRPr lang="en-IE" sz="1400" dirty="0" smtClean="0"/>
          </a:p>
        </p:txBody>
      </p:sp>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1535</Words>
  <Application>Microsoft Office PowerPoint</Application>
  <PresentationFormat>On-screen Show (4:3)</PresentationFormat>
  <Paragraphs>594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Information sources that influenced choice of Ireland</vt:lpstr>
      <vt:lpstr>Information sources in planning the holiday in Ireland</vt:lpstr>
      <vt:lpstr>Importance of factors in considering Ireland for a holiday (I) Very important/important</vt:lpstr>
      <vt:lpstr>Importance of Factors in considering Ireland for a holiday (II) Very important/important</vt:lpstr>
      <vt:lpstr>Rating of Ireland on destination issues (I) Very satisfied/satisfied</vt:lpstr>
      <vt:lpstr>Rating of Ireland on Destination Issues (II) – Very Satisfied</vt:lpstr>
      <vt:lpstr>Advantages – Most Frequently Mentioned</vt:lpstr>
      <vt:lpstr>Overall Opinion of Their Irish Holiday</vt:lpstr>
      <vt:lpstr>The Reasons Why Expectations Exceeded  </vt:lpstr>
      <vt:lpstr>Would Ireland be Recommended?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Nessa Skehan</dc:creator>
  <cp:lastModifiedBy>Alex Connolly</cp:lastModifiedBy>
  <cp:revision>23</cp:revision>
  <dcterms:created xsi:type="dcterms:W3CDTF">2013-04-18T10:16:00Z</dcterms:created>
  <dcterms:modified xsi:type="dcterms:W3CDTF">2013-04-18T15:30:13Z</dcterms:modified>
</cp:coreProperties>
</file>