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0DD6-5327-4500-88CC-BBCE056D2148}" type="datetimeFigureOut">
              <a:rPr lang="en-IE" smtClean="0"/>
              <a:t>03/11/2014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7"/>
            <a:ext cx="2889938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10E35-4673-42AD-BC92-4CDE61158EF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96389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392363" cy="6503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EF9C0F-E513-4BD2-B3FC-5FF4978C977D}" type="datetimeFigureOut">
              <a:rPr lang="en-IE" smtClean="0"/>
              <a:t>03/11/2014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2D40E33-9E45-4457-B3E3-9C3C8E44D560}" type="slidenum">
              <a:rPr lang="en-IE" smtClean="0"/>
              <a:t>‹#›</a:t>
            </a:fld>
            <a:endParaRPr lang="en-I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04664"/>
            <a:ext cx="3039312" cy="5826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3203848" y="6043425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 smtClean="0"/>
              <a:t>To view hyperlinks, open presentation in slideshow view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effbullas.com/" TargetMode="External"/><Relationship Id="rId2" Type="http://schemas.openxmlformats.org/officeDocument/2006/relationships/hyperlink" Target="http://linkd.in/1v9CfE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zorsocial.com/social-sharing/" TargetMode="External"/><Relationship Id="rId2" Type="http://schemas.openxmlformats.org/officeDocument/2006/relationships/hyperlink" Target="http://www.instagram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1sk8NYO" TargetMode="External"/><Relationship Id="rId2" Type="http://schemas.openxmlformats.org/officeDocument/2006/relationships/hyperlink" Target="http://linkd.in/1lgRvY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google.com/intl/en/drive/" TargetMode="External"/><Relationship Id="rId4" Type="http://schemas.openxmlformats.org/officeDocument/2006/relationships/hyperlink" Target="http://www.google.ie/busine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analytics" TargetMode="External"/><Relationship Id="rId2" Type="http://schemas.openxmlformats.org/officeDocument/2006/relationships/hyperlink" Target="http://www.google.com/sktoo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masters/answer/35769" TargetMode="External"/><Relationship Id="rId2" Type="http://schemas.openxmlformats.org/officeDocument/2006/relationships/hyperlink" Target="http://www.linkedin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developers.google.com/webmaster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archenginewatch.com/" TargetMode="External"/><Relationship Id="rId2" Type="http://schemas.openxmlformats.org/officeDocument/2006/relationships/hyperlink" Target="https://support.google.com/webmasters/answer/357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user/FailteIrelandTV/videos?view=2&amp;flow=grid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dirty="0" smtClean="0"/>
              <a:t>Google Month</a:t>
            </a:r>
            <a:br>
              <a:rPr lang="en-IE" dirty="0" smtClean="0"/>
            </a:br>
            <a:r>
              <a:rPr lang="en-IE" dirty="0" smtClean="0"/>
              <a:t>‘Digital Alphabet’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mtClean="0"/>
              <a:t>         </a:t>
            </a:r>
            <a:r>
              <a:rPr lang="en-IE" sz="1800"/>
              <a:t>Week </a:t>
            </a:r>
            <a:r>
              <a:rPr lang="en-IE" sz="1800" smtClean="0"/>
              <a:t>2; Tips and Resources </a:t>
            </a:r>
            <a:endParaRPr lang="en-IE" sz="1800" dirty="0"/>
          </a:p>
        </p:txBody>
      </p:sp>
    </p:spTree>
    <p:extLst>
      <p:ext uri="{BB962C8B-B14F-4D97-AF65-F5344CB8AC3E}">
        <p14:creationId xmlns:p14="http://schemas.microsoft.com/office/powerpoint/2010/main" val="2865677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5" y="473600"/>
            <a:ext cx="7115175" cy="637254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9140000">
            <a:off x="476868" y="1197744"/>
            <a:ext cx="5486400" cy="1459858"/>
          </a:xfrm>
        </p:spPr>
        <p:txBody>
          <a:bodyPr/>
          <a:lstStyle/>
          <a:p>
            <a:pPr algn="ctr"/>
            <a:r>
              <a:rPr lang="en-IE" dirty="0" smtClean="0"/>
              <a:t>Don’t miss week 3 of our digital alphabet for </a:t>
            </a:r>
            <a:br>
              <a:rPr lang="en-IE" dirty="0" smtClean="0"/>
            </a:br>
            <a:r>
              <a:rPr lang="en-IE" dirty="0" smtClean="0"/>
              <a:t>google month!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IE" dirty="0" smtClean="0"/>
              <a:t>Learn about optimising your website with  clear navigation, best practice in website design,  how to  make the most of your Pay Per  Click advertising campaigns….and much, much more!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" y="188640"/>
            <a:ext cx="2972936" cy="56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8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39609" y="919961"/>
            <a:ext cx="5212080" cy="1837292"/>
          </a:xfrm>
        </p:spPr>
        <p:txBody>
          <a:bodyPr/>
          <a:lstStyle/>
          <a:p>
            <a:r>
              <a:rPr lang="en-IE" dirty="0" smtClean="0"/>
              <a:t>Upskill with our Digital Marketing ‘tips’ in our Digital Alphabet for </a:t>
            </a:r>
            <a:br>
              <a:rPr lang="en-IE" dirty="0" smtClean="0"/>
            </a:br>
            <a:r>
              <a:rPr lang="en-IE" dirty="0" smtClean="0"/>
              <a:t>Google Month 2014</a:t>
            </a:r>
            <a:endParaRPr lang="en-IE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00" y="2837588"/>
            <a:ext cx="3806825" cy="2887799"/>
          </a:xfrm>
        </p:spPr>
      </p:pic>
    </p:spTree>
    <p:extLst>
      <p:ext uri="{BB962C8B-B14F-4D97-AF65-F5344CB8AC3E}">
        <p14:creationId xmlns:p14="http://schemas.microsoft.com/office/powerpoint/2010/main" val="2088222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3"/>
                </a:solidFill>
              </a:rPr>
              <a:t>H</a:t>
            </a:r>
            <a:endParaRPr lang="en-IE" sz="7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pPr marL="0" indent="0"/>
            <a:r>
              <a:rPr lang="en-IE" dirty="0"/>
              <a:t>Hashtags are phrases starting with a (#), &amp; used on social media sites to identify messages on a specific </a:t>
            </a:r>
            <a:r>
              <a:rPr lang="en-IE" dirty="0" smtClean="0"/>
              <a:t>topic.</a:t>
            </a:r>
          </a:p>
          <a:p>
            <a:r>
              <a:rPr lang="en-IE" dirty="0" smtClean="0"/>
              <a:t>Hashtags </a:t>
            </a:r>
            <a:r>
              <a:rPr lang="en-IE" dirty="0"/>
              <a:t>are essential if you want to be retweeted by your followers on Twitter</a:t>
            </a:r>
            <a:r>
              <a:rPr lang="en-IE" dirty="0" smtClean="0"/>
              <a:t>.</a:t>
            </a:r>
          </a:p>
          <a:p>
            <a:pPr marL="0" indent="0">
              <a:tabLst>
                <a:tab pos="0" algn="l"/>
              </a:tabLst>
            </a:pPr>
            <a:r>
              <a:rPr lang="en-IE" dirty="0"/>
              <a:t>Having a </a:t>
            </a:r>
            <a:r>
              <a:rPr lang="en-IE" dirty="0" smtClean="0"/>
              <a:t>content </a:t>
            </a:r>
            <a:r>
              <a:rPr lang="en-IE" dirty="0"/>
              <a:t>management strategy is key to </a:t>
            </a:r>
            <a:r>
              <a:rPr lang="en-IE" dirty="0" smtClean="0"/>
              <a:t>ensuring </a:t>
            </a:r>
            <a:r>
              <a:rPr lang="en-IE" dirty="0"/>
              <a:t>that your content is optimised on your website, blog and social media channels </a:t>
            </a:r>
            <a:r>
              <a:rPr lang="en-IE" dirty="0" smtClean="0"/>
              <a:t>such </a:t>
            </a:r>
            <a:r>
              <a:rPr lang="en-IE" dirty="0"/>
              <a:t>as Facebook </a:t>
            </a:r>
            <a:r>
              <a:rPr lang="en-IE" dirty="0" smtClean="0"/>
              <a:t>and </a:t>
            </a:r>
            <a:r>
              <a:rPr lang="en-IE" dirty="0"/>
              <a:t>Twitter</a:t>
            </a:r>
            <a:r>
              <a:rPr lang="en-IE" dirty="0" smtClean="0"/>
              <a:t>.</a:t>
            </a:r>
          </a:p>
          <a:p>
            <a:r>
              <a:rPr lang="en-IE" u="sng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Find out more here:</a:t>
            </a:r>
          </a:p>
          <a:p>
            <a:r>
              <a:rPr lang="en-IE" u="sng" dirty="0">
                <a:solidFill>
                  <a:srgbClr val="1301FF"/>
                </a:solidFill>
                <a:hlinkClick r:id="rId2"/>
              </a:rPr>
              <a:t>http://</a:t>
            </a:r>
            <a:r>
              <a:rPr lang="en-IE" u="sng" dirty="0" smtClean="0">
                <a:solidFill>
                  <a:srgbClr val="1301FF"/>
                </a:solidFill>
                <a:hlinkClick r:id="rId2"/>
              </a:rPr>
              <a:t>linkd.in/1v9CfEd</a:t>
            </a:r>
            <a:endParaRPr lang="en-IE" u="sng" dirty="0" smtClean="0">
              <a:solidFill>
                <a:srgbClr val="1301FF"/>
              </a:solidFill>
            </a:endParaRPr>
          </a:p>
          <a:p>
            <a:r>
              <a:rPr lang="en-IE" u="sng" dirty="0" smtClean="0">
                <a:solidFill>
                  <a:srgbClr val="1301FF"/>
                </a:solidFill>
                <a:hlinkClick r:id="rId3"/>
              </a:rPr>
              <a:t>www.jeffbullas.com</a:t>
            </a:r>
            <a:endParaRPr lang="en-IE" u="sng" dirty="0">
              <a:solidFill>
                <a:srgbClr val="1301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000" y="261405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7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3"/>
                </a:solidFill>
              </a:rPr>
              <a:t>I</a:t>
            </a:r>
            <a:endParaRPr lang="en-IE" sz="7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288" y="1100628"/>
            <a:ext cx="7934612" cy="3579849"/>
          </a:xfrm>
        </p:spPr>
        <p:txBody>
          <a:bodyPr/>
          <a:lstStyle/>
          <a:p>
            <a:r>
              <a:rPr lang="en-IE" dirty="0" smtClean="0"/>
              <a:t>Infographics </a:t>
            </a:r>
            <a:r>
              <a:rPr lang="en-IE" dirty="0"/>
              <a:t>are a great way of presenting visually appealing </a:t>
            </a:r>
            <a:r>
              <a:rPr lang="en-IE" dirty="0" smtClean="0"/>
              <a:t>content.</a:t>
            </a:r>
          </a:p>
          <a:p>
            <a:pPr marL="0" indent="0"/>
            <a:r>
              <a:rPr lang="en-IE" dirty="0"/>
              <a:t>Instagram has  200 million monthly active users  and since its acquisition by Facebook it has been growing even more rapidly</a:t>
            </a:r>
            <a:r>
              <a:rPr lang="en-IE" dirty="0" smtClean="0"/>
              <a:t>.</a:t>
            </a:r>
          </a:p>
          <a:p>
            <a:pPr marL="0" indent="0"/>
            <a:r>
              <a:rPr lang="en-IE" dirty="0"/>
              <a:t>Include the share icons to the main social media channels on your website/blog to </a:t>
            </a:r>
            <a:r>
              <a:rPr lang="en-IE" dirty="0" smtClean="0"/>
              <a:t>spur </a:t>
            </a:r>
            <a:r>
              <a:rPr lang="en-IE" dirty="0"/>
              <a:t>users into sharing your content</a:t>
            </a:r>
            <a:r>
              <a:rPr lang="en-IE" dirty="0" smtClean="0"/>
              <a:t>..</a:t>
            </a:r>
          </a:p>
          <a:p>
            <a:pPr algn="r"/>
            <a:r>
              <a:rPr lang="en-IE" u="sng" dirty="0" smtClean="0">
                <a:solidFill>
                  <a:schemeClr val="accent2"/>
                </a:solidFill>
              </a:rPr>
              <a:t>Find out more here:</a:t>
            </a:r>
            <a:endParaRPr lang="en-IE" u="sng" dirty="0">
              <a:solidFill>
                <a:schemeClr val="accent2"/>
              </a:solidFill>
            </a:endParaRPr>
          </a:p>
          <a:p>
            <a:pPr algn="r"/>
            <a:r>
              <a:rPr lang="en-IE" dirty="0" smtClean="0">
                <a:hlinkClick r:id="rId2"/>
              </a:rPr>
              <a:t>www.instagram.com</a:t>
            </a:r>
            <a:endParaRPr lang="en-IE" dirty="0" smtClean="0"/>
          </a:p>
          <a:p>
            <a:pPr algn="r"/>
            <a:r>
              <a:rPr lang="en-IE" dirty="0">
                <a:hlinkClick r:id="rId3"/>
              </a:rPr>
              <a:t>http://www.razorsocial.com/social-sharing</a:t>
            </a:r>
            <a:r>
              <a:rPr lang="en-IE" dirty="0" smtClean="0">
                <a:hlinkClick r:id="rId3"/>
              </a:rPr>
              <a:t>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88" y="256490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35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3"/>
                </a:solidFill>
              </a:rPr>
              <a:t>J</a:t>
            </a:r>
            <a:endParaRPr lang="en-IE" sz="7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00628"/>
            <a:ext cx="8164388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IE" dirty="0"/>
              <a:t>Jump right in and get started on Google My Business, it will boost your Search Engine </a:t>
            </a:r>
            <a:r>
              <a:rPr lang="en-IE" dirty="0" smtClean="0"/>
              <a:t>Optimisation!</a:t>
            </a:r>
          </a:p>
          <a:p>
            <a:pPr marL="0" indent="0"/>
            <a:r>
              <a:rPr lang="en-IE" dirty="0"/>
              <a:t>Just by showing commitment to your customers and delivering consistently on your service promise in your online dealings with customers, you can build a </a:t>
            </a:r>
            <a:r>
              <a:rPr lang="en-IE" dirty="0" smtClean="0"/>
              <a:t>reputation </a:t>
            </a:r>
            <a:r>
              <a:rPr lang="en-IE" dirty="0"/>
              <a:t>for your business for service excellence. </a:t>
            </a:r>
            <a:endParaRPr lang="en-IE" dirty="0" smtClean="0"/>
          </a:p>
          <a:p>
            <a:r>
              <a:rPr lang="en-IE" dirty="0"/>
              <a:t>Junk mail can be the end destination for emails to customers, </a:t>
            </a:r>
            <a:endParaRPr lang="en-IE" dirty="0" smtClean="0"/>
          </a:p>
          <a:p>
            <a:pPr>
              <a:spcBef>
                <a:spcPts val="0"/>
              </a:spcBef>
            </a:pPr>
            <a:r>
              <a:rPr lang="en-IE" dirty="0" smtClean="0"/>
              <a:t>if </a:t>
            </a:r>
            <a:r>
              <a:rPr lang="en-IE" dirty="0"/>
              <a:t>you use too many </a:t>
            </a:r>
            <a:r>
              <a:rPr lang="en-IE" dirty="0" smtClean="0"/>
              <a:t>images </a:t>
            </a:r>
            <a:r>
              <a:rPr lang="en-IE" dirty="0"/>
              <a:t>in your message or </a:t>
            </a:r>
            <a:endParaRPr lang="en-IE" dirty="0" smtClean="0"/>
          </a:p>
          <a:p>
            <a:pPr>
              <a:spcBef>
                <a:spcPts val="0"/>
              </a:spcBef>
            </a:pPr>
            <a:r>
              <a:rPr lang="en-IE" dirty="0" smtClean="0"/>
              <a:t>if </a:t>
            </a:r>
            <a:r>
              <a:rPr lang="en-IE" dirty="0"/>
              <a:t>you send an attachment with your message</a:t>
            </a:r>
            <a:r>
              <a:rPr lang="en-IE" dirty="0" smtClean="0"/>
              <a:t>.</a:t>
            </a:r>
          </a:p>
          <a:p>
            <a:r>
              <a:rPr lang="en-IE" u="sng" dirty="0" smtClean="0">
                <a:solidFill>
                  <a:schemeClr val="accent2"/>
                </a:solidFill>
              </a:rPr>
              <a:t>Find out more here:</a:t>
            </a:r>
          </a:p>
          <a:p>
            <a:r>
              <a:rPr lang="en-IE" u="sng" dirty="0">
                <a:solidFill>
                  <a:schemeClr val="accent2"/>
                </a:solidFill>
                <a:hlinkClick r:id="rId2"/>
              </a:rPr>
              <a:t>http://</a:t>
            </a:r>
            <a:r>
              <a:rPr lang="en-IE" u="sng" dirty="0" smtClean="0">
                <a:solidFill>
                  <a:schemeClr val="accent2"/>
                </a:solidFill>
                <a:hlinkClick r:id="rId2"/>
              </a:rPr>
              <a:t>linkd.in/1lgRvY9</a:t>
            </a:r>
            <a:endParaRPr lang="en-IE" u="sng" dirty="0" smtClean="0">
              <a:solidFill>
                <a:schemeClr val="accent2"/>
              </a:solidFill>
            </a:endParaRPr>
          </a:p>
          <a:p>
            <a:r>
              <a:rPr lang="en-IE" u="sng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IE" u="sng" dirty="0" smtClean="0">
                <a:solidFill>
                  <a:schemeClr val="accent2"/>
                </a:solidFill>
                <a:hlinkClick r:id="rId3"/>
              </a:rPr>
              <a:t>bit.ly/1sk8NYO</a:t>
            </a:r>
            <a:endParaRPr lang="en-IE" u="sng" dirty="0" smtClean="0">
              <a:solidFill>
                <a:schemeClr val="accent2"/>
              </a:solidFill>
            </a:endParaRPr>
          </a:p>
          <a:p>
            <a:r>
              <a:rPr lang="en-IE" u="sng" dirty="0">
                <a:solidFill>
                  <a:schemeClr val="accent1"/>
                </a:solidFill>
                <a:hlinkClick r:id="rId4"/>
              </a:rPr>
              <a:t>www.google.ie/business</a:t>
            </a:r>
            <a:endParaRPr lang="en-IE" u="sng" dirty="0">
              <a:solidFill>
                <a:schemeClr val="accent1"/>
              </a:solidFill>
              <a:hlinkClick r:id="rId5"/>
            </a:endParaRPr>
          </a:p>
          <a:p>
            <a:endParaRPr lang="en-IE" u="sng" dirty="0">
              <a:solidFill>
                <a:schemeClr val="accent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77" y="234888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4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65760"/>
            <a:ext cx="8092380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3"/>
                </a:solidFill>
              </a:rPr>
              <a:t>k</a:t>
            </a:r>
            <a:endParaRPr lang="en-IE" sz="7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0628"/>
            <a:ext cx="8092380" cy="3579849"/>
          </a:xfrm>
        </p:spPr>
        <p:txBody>
          <a:bodyPr/>
          <a:lstStyle/>
          <a:p>
            <a:pPr marL="0" indent="0"/>
            <a:r>
              <a:rPr lang="en-IE" dirty="0"/>
              <a:t>Keyword Planner from Google will help you to choose keywords with the best Return </a:t>
            </a:r>
            <a:r>
              <a:rPr lang="en-IE"/>
              <a:t>on </a:t>
            </a:r>
            <a:r>
              <a:rPr lang="en-IE" smtClean="0"/>
              <a:t>Investment (ROI).</a:t>
            </a:r>
            <a:endParaRPr lang="en-IE" dirty="0" smtClean="0"/>
          </a:p>
          <a:p>
            <a:pPr marL="0" indent="0"/>
            <a:r>
              <a:rPr lang="en-IE" dirty="0"/>
              <a:t>Keep your marketing plan on track by measuring your online performance using tools like Facebook Insights or Google Analytics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pPr algn="r"/>
            <a:r>
              <a:rPr lang="en-IE" u="sng" dirty="0" smtClean="0">
                <a:solidFill>
                  <a:schemeClr val="accent2"/>
                </a:solidFill>
              </a:rPr>
              <a:t>Find out more here:</a:t>
            </a:r>
          </a:p>
          <a:p>
            <a:pPr algn="r"/>
            <a:r>
              <a:rPr lang="en-IE" u="sng" dirty="0">
                <a:solidFill>
                  <a:schemeClr val="accent2"/>
                </a:solidFill>
                <a:hlinkClick r:id="rId2"/>
              </a:rPr>
              <a:t>www.google.com/sktool</a:t>
            </a:r>
            <a:r>
              <a:rPr lang="en-IE" u="sng" dirty="0" smtClean="0">
                <a:solidFill>
                  <a:schemeClr val="accent2"/>
                </a:solidFill>
                <a:hlinkClick r:id="rId2"/>
              </a:rPr>
              <a:t>/</a:t>
            </a:r>
            <a:endParaRPr lang="en-IE" u="sng" dirty="0" smtClean="0">
              <a:solidFill>
                <a:schemeClr val="accent2"/>
              </a:solidFill>
            </a:endParaRPr>
          </a:p>
          <a:p>
            <a:pPr algn="r"/>
            <a:r>
              <a:rPr lang="en-IE" b="0" dirty="0">
                <a:hlinkClick r:id="rId3"/>
              </a:rPr>
              <a:t>www.</a:t>
            </a:r>
            <a:r>
              <a:rPr lang="en-IE" dirty="0">
                <a:hlinkClick r:id="rId3"/>
              </a:rPr>
              <a:t>google</a:t>
            </a:r>
            <a:r>
              <a:rPr lang="en-IE" b="0" dirty="0">
                <a:hlinkClick r:id="rId3"/>
              </a:rPr>
              <a:t>.ie/</a:t>
            </a:r>
            <a:r>
              <a:rPr lang="en-IE" dirty="0">
                <a:hlinkClick r:id="rId3"/>
              </a:rPr>
              <a:t>analytics</a:t>
            </a:r>
            <a:endParaRPr lang="en-IE" u="sng" dirty="0" smtClean="0">
              <a:solidFill>
                <a:schemeClr val="accent2"/>
              </a:solidFill>
            </a:endParaRP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4032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4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3"/>
                </a:solidFill>
              </a:rPr>
              <a:t>L</a:t>
            </a:r>
            <a:endParaRPr lang="en-IE" sz="7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00628"/>
            <a:ext cx="8020372" cy="3579849"/>
          </a:xfrm>
        </p:spPr>
        <p:txBody>
          <a:bodyPr/>
          <a:lstStyle/>
          <a:p>
            <a:r>
              <a:rPr lang="en-IE" dirty="0"/>
              <a:t>LinkedIn </a:t>
            </a:r>
            <a:r>
              <a:rPr lang="en-IE" dirty="0" smtClean="0"/>
              <a:t>Advertising </a:t>
            </a:r>
            <a:r>
              <a:rPr lang="en-IE" dirty="0"/>
              <a:t>can help you to reach business professionals for your </a:t>
            </a:r>
            <a:r>
              <a:rPr lang="en-IE" dirty="0" smtClean="0"/>
              <a:t>event.</a:t>
            </a:r>
          </a:p>
          <a:p>
            <a:pPr marL="0" indent="0"/>
            <a:r>
              <a:rPr lang="en-IE" dirty="0"/>
              <a:t>Landing page text should be tailored to the target audience and should </a:t>
            </a:r>
            <a:r>
              <a:rPr lang="en-IE" dirty="0" smtClean="0"/>
              <a:t>make </a:t>
            </a:r>
            <a:r>
              <a:rPr lang="en-IE" dirty="0"/>
              <a:t>it easy for them to skim and scan through the text quickly</a:t>
            </a:r>
            <a:r>
              <a:rPr lang="en-IE" dirty="0" smtClean="0"/>
              <a:t>. </a:t>
            </a:r>
          </a:p>
          <a:p>
            <a:pPr marL="0" indent="0"/>
            <a:r>
              <a:rPr lang="en-IE" dirty="0"/>
              <a:t>Load time of your website; </a:t>
            </a:r>
            <a:r>
              <a:rPr lang="en-IE" dirty="0" smtClean="0"/>
              <a:t>i.e. </a:t>
            </a:r>
            <a:r>
              <a:rPr lang="en-IE" dirty="0"/>
              <a:t>how long it takes your site to download in the user's browser, is a ranking factor in the organic Google results. </a:t>
            </a:r>
            <a:r>
              <a:rPr lang="en-IE" dirty="0" smtClean="0"/>
              <a:t> </a:t>
            </a:r>
          </a:p>
          <a:p>
            <a:r>
              <a:rPr lang="en-IE" u="sng" dirty="0" smtClean="0">
                <a:solidFill>
                  <a:schemeClr val="accent2"/>
                </a:solidFill>
              </a:rPr>
              <a:t>Find out more here:</a:t>
            </a:r>
          </a:p>
          <a:p>
            <a:r>
              <a:rPr lang="en-IE" u="sng" dirty="0" smtClean="0">
                <a:solidFill>
                  <a:schemeClr val="accent2"/>
                </a:solidFill>
                <a:hlinkClick r:id="rId2"/>
              </a:rPr>
              <a:t>www.linkedin.com</a:t>
            </a:r>
            <a:endParaRPr lang="en-IE" u="sng" dirty="0" smtClean="0">
              <a:solidFill>
                <a:schemeClr val="accent2"/>
              </a:solidFill>
            </a:endParaRPr>
          </a:p>
          <a:p>
            <a:r>
              <a:rPr lang="en-IE" u="sng" dirty="0">
                <a:solidFill>
                  <a:schemeClr val="accent2"/>
                </a:solidFill>
                <a:hlinkClick r:id="rId3"/>
              </a:rPr>
              <a:t>https://</a:t>
            </a:r>
            <a:r>
              <a:rPr lang="en-IE" u="sng" dirty="0" smtClean="0">
                <a:solidFill>
                  <a:schemeClr val="accent2"/>
                </a:solidFill>
                <a:hlinkClick r:id="rId3"/>
              </a:rPr>
              <a:t>support.google.com/webmasters/answer/35769</a:t>
            </a:r>
            <a:endParaRPr lang="en-IE" u="sng" dirty="0" smtClean="0">
              <a:solidFill>
                <a:schemeClr val="accent2"/>
              </a:solidFill>
            </a:endParaRPr>
          </a:p>
          <a:p>
            <a:r>
              <a:rPr lang="en-IE" u="sng" dirty="0">
                <a:solidFill>
                  <a:schemeClr val="accent2"/>
                </a:solidFill>
                <a:hlinkClick r:id="rId4"/>
              </a:rPr>
              <a:t>https://developers.google.com/webmasters</a:t>
            </a:r>
            <a:r>
              <a:rPr lang="en-IE" u="sng" dirty="0" smtClean="0">
                <a:solidFill>
                  <a:schemeClr val="accent2"/>
                </a:solidFill>
                <a:hlinkClick r:id="rId4"/>
              </a:rPr>
              <a:t>/</a:t>
            </a:r>
            <a:endParaRPr lang="en-IE" u="sng" dirty="0" smtClean="0">
              <a:solidFill>
                <a:schemeClr val="accent2"/>
              </a:solidFill>
            </a:endParaRPr>
          </a:p>
          <a:p>
            <a:endParaRPr lang="en-IE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888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57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65760"/>
            <a:ext cx="8164388" cy="548640"/>
          </a:xfrm>
        </p:spPr>
        <p:txBody>
          <a:bodyPr/>
          <a:lstStyle/>
          <a:p>
            <a:r>
              <a:rPr lang="en-IE" sz="7200" dirty="0" smtClean="0">
                <a:solidFill>
                  <a:schemeClr val="accent3"/>
                </a:solidFill>
              </a:rPr>
              <a:t>M</a:t>
            </a:r>
            <a:endParaRPr lang="en-IE" sz="7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00628"/>
            <a:ext cx="8092380" cy="3579849"/>
          </a:xfrm>
        </p:spPr>
        <p:txBody>
          <a:bodyPr/>
          <a:lstStyle/>
          <a:p>
            <a:r>
              <a:rPr lang="en-IE" dirty="0"/>
              <a:t>Meta-tags are special HTML tags that provide information about a Web </a:t>
            </a:r>
            <a:r>
              <a:rPr lang="en-IE" dirty="0" smtClean="0"/>
              <a:t>page.</a:t>
            </a:r>
          </a:p>
          <a:p>
            <a:pPr marL="0" indent="0"/>
            <a:r>
              <a:rPr lang="en-IE" dirty="0"/>
              <a:t>Meta-tags are crucial for Search Engine Optimisation; use descriptive page titles and keyword rich meta-descriptions on your website! </a:t>
            </a:r>
            <a:endParaRPr lang="en-IE" dirty="0" smtClean="0"/>
          </a:p>
          <a:p>
            <a:pPr marL="0" indent="0"/>
            <a:r>
              <a:rPr lang="en-IE" dirty="0"/>
              <a:t>Make the most of your website/blog  by using a variety of high quality, shareable images with your text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pPr algn="r"/>
            <a:r>
              <a:rPr lang="en-IE" u="sng" dirty="0" smtClean="0">
                <a:solidFill>
                  <a:schemeClr val="accent2"/>
                </a:solidFill>
              </a:rPr>
              <a:t>Find out more here:</a:t>
            </a:r>
          </a:p>
          <a:p>
            <a:pPr algn="r"/>
            <a:r>
              <a:rPr lang="en-IE" u="sng" dirty="0" smtClean="0">
                <a:solidFill>
                  <a:schemeClr val="accent2"/>
                </a:solidFill>
                <a:hlinkClick r:id="rId2"/>
              </a:rPr>
              <a:t>https</a:t>
            </a:r>
            <a:r>
              <a:rPr lang="en-IE" u="sng" dirty="0">
                <a:solidFill>
                  <a:schemeClr val="accent2"/>
                </a:solidFill>
                <a:hlinkClick r:id="rId2"/>
              </a:rPr>
              <a:t>://</a:t>
            </a:r>
            <a:r>
              <a:rPr lang="en-IE" u="sng" dirty="0" smtClean="0">
                <a:solidFill>
                  <a:schemeClr val="accent2"/>
                </a:solidFill>
                <a:hlinkClick r:id="rId2"/>
              </a:rPr>
              <a:t>support.google.com/webmasters/answer/35769</a:t>
            </a:r>
            <a:endParaRPr lang="en-IE" u="sng" dirty="0" smtClean="0">
              <a:solidFill>
                <a:schemeClr val="accent2"/>
              </a:solidFill>
            </a:endParaRPr>
          </a:p>
          <a:p>
            <a:pPr algn="r"/>
            <a:r>
              <a:rPr lang="en-IE" u="sng" dirty="0" smtClean="0">
                <a:solidFill>
                  <a:schemeClr val="accent2"/>
                </a:solidFill>
                <a:hlinkClick r:id="rId3"/>
              </a:rPr>
              <a:t>www.searchenginewatch.com</a:t>
            </a:r>
            <a:endParaRPr lang="en-IE" u="sng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35" y="2564904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54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accent3"/>
                </a:solidFill>
              </a:rPr>
              <a:t>Google month</a:t>
            </a:r>
            <a:endParaRPr lang="en-IE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052736"/>
            <a:ext cx="3267784" cy="548640"/>
          </a:xfrm>
        </p:spPr>
        <p:txBody>
          <a:bodyPr>
            <a:normAutofit/>
          </a:bodyPr>
          <a:lstStyle/>
          <a:p>
            <a:r>
              <a:rPr lang="en-IE" sz="2000" dirty="0" smtClean="0"/>
              <a:t>Week 2 Hangout</a:t>
            </a:r>
            <a:endParaRPr lang="en-IE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701848"/>
            <a:ext cx="3191966" cy="310896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IE" dirty="0" smtClean="0"/>
              <a:t>Join us for </a:t>
            </a:r>
            <a:r>
              <a:rPr lang="en-IE" dirty="0" smtClean="0">
                <a:solidFill>
                  <a:schemeClr val="accent3"/>
                </a:solidFill>
              </a:rPr>
              <a:t>Week 2 </a:t>
            </a:r>
            <a:r>
              <a:rPr lang="en-IE" dirty="0" smtClean="0"/>
              <a:t>of our series of ‘Google Month’ Hangouts on </a:t>
            </a:r>
            <a:r>
              <a:rPr lang="en-IE" dirty="0" smtClean="0">
                <a:solidFill>
                  <a:schemeClr val="accent3"/>
                </a:solidFill>
              </a:rPr>
              <a:t>Google AdWords &amp; Analytics</a:t>
            </a:r>
            <a:r>
              <a:rPr lang="en-IE" i="1" dirty="0" smtClean="0">
                <a:solidFill>
                  <a:schemeClr val="accent3"/>
                </a:solidFill>
              </a:rPr>
              <a:t>, </a:t>
            </a:r>
            <a:r>
              <a:rPr lang="en-IE" dirty="0" smtClean="0"/>
              <a:t>and </a:t>
            </a:r>
            <a:r>
              <a:rPr lang="en-IE" dirty="0" smtClean="0"/>
              <a:t>learn how to run and structure an AdWords campaign that suits your business needs!</a:t>
            </a:r>
            <a:endParaRPr lang="en-IE" i="1" dirty="0">
              <a:solidFill>
                <a:schemeClr val="accent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9992" y="1097280"/>
            <a:ext cx="3888432" cy="548640"/>
          </a:xfrm>
        </p:spPr>
        <p:txBody>
          <a:bodyPr>
            <a:noAutofit/>
          </a:bodyPr>
          <a:lstStyle/>
          <a:p>
            <a:r>
              <a:rPr lang="en-IE" sz="2000" dirty="0" smtClean="0"/>
              <a:t>Meet the speakers</a:t>
            </a:r>
            <a:endParaRPr lang="en-IE" sz="20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326" y="1988745"/>
            <a:ext cx="1584176" cy="2160240"/>
          </a:xfrm>
        </p:spPr>
      </p:pic>
      <p:sp>
        <p:nvSpPr>
          <p:cNvPr id="7" name="TextBox 6"/>
          <p:cNvSpPr txBox="1"/>
          <p:nvPr/>
        </p:nvSpPr>
        <p:spPr>
          <a:xfrm>
            <a:off x="4572000" y="5445224"/>
            <a:ext cx="4320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accent3"/>
                </a:solidFill>
                <a:hlinkClick r:id="rId3"/>
              </a:rPr>
              <a:t>Click </a:t>
            </a:r>
            <a:r>
              <a:rPr lang="en-IE" b="1" dirty="0" smtClean="0">
                <a:solidFill>
                  <a:schemeClr val="accent3"/>
                </a:solidFill>
                <a:hlinkClick r:id="rId3"/>
              </a:rPr>
              <a:t>here to view Hangout</a:t>
            </a:r>
            <a:endParaRPr lang="en-IE" b="1" dirty="0">
              <a:solidFill>
                <a:schemeClr val="accent3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90" y="1949986"/>
            <a:ext cx="1368152" cy="22377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9992" y="436510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Stephen Power, Google</a:t>
            </a:r>
            <a:endParaRPr lang="en-IE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436510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Lorna  Mellon, Google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843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461</TotalTime>
  <Words>552</Words>
  <Application>Microsoft Office PowerPoint</Application>
  <PresentationFormat>On-screen Show (4:3)</PresentationFormat>
  <Paragraphs>59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Google Month ‘Digital Alphabet’</vt:lpstr>
      <vt:lpstr>Upskill with our Digital Marketing ‘tips’ in our Digital Alphabet for  Google Month 2014</vt:lpstr>
      <vt:lpstr>H</vt:lpstr>
      <vt:lpstr>I</vt:lpstr>
      <vt:lpstr>J</vt:lpstr>
      <vt:lpstr>k</vt:lpstr>
      <vt:lpstr>L</vt:lpstr>
      <vt:lpstr>M</vt:lpstr>
      <vt:lpstr>Google month</vt:lpstr>
      <vt:lpstr>Don’t miss week 3 of our digital alphabet for  google month!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Month ‘Digital Alphabet’</dc:title>
  <dc:creator>Gemma Shannon</dc:creator>
  <cp:lastModifiedBy>Gemma Shannon</cp:lastModifiedBy>
  <cp:revision>51</cp:revision>
  <cp:lastPrinted>2014-08-13T13:00:42Z</cp:lastPrinted>
  <dcterms:created xsi:type="dcterms:W3CDTF">2014-07-29T14:39:23Z</dcterms:created>
  <dcterms:modified xsi:type="dcterms:W3CDTF">2014-11-03T10:23:15Z</dcterms:modified>
</cp:coreProperties>
</file>