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56" r:id="rId8"/>
    <p:sldId id="258" r:id="rId9"/>
    <p:sldId id="257" r:id="rId10"/>
    <p:sldId id="259" r:id="rId11"/>
    <p:sldId id="261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62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21600"/>
        <c:axId val="24605440"/>
      </c:barChart>
      <c:catAx>
        <c:axId val="2332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24605440"/>
        <c:crosses val="autoZero"/>
        <c:auto val="1"/>
        <c:lblAlgn val="ctr"/>
        <c:lblOffset val="100"/>
        <c:noMultiLvlLbl val="0"/>
      </c:catAx>
      <c:valAx>
        <c:axId val="24605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321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solidFill>
              <a:schemeClr val="accent4">
                <a:lumMod val="75000"/>
                <a:alpha val="66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20</c:v>
                </c:pt>
                <c:pt idx="1">
                  <c:v>-3</c:v>
                </c:pt>
                <c:pt idx="2">
                  <c:v>-6</c:v>
                </c:pt>
                <c:pt idx="3">
                  <c:v>-7</c:v>
                </c:pt>
                <c:pt idx="4">
                  <c:v>-6</c:v>
                </c:pt>
                <c:pt idx="5">
                  <c:v>8</c:v>
                </c:pt>
                <c:pt idx="6">
                  <c:v>-5</c:v>
                </c:pt>
                <c:pt idx="7">
                  <c:v>-11</c:v>
                </c:pt>
                <c:pt idx="8">
                  <c:v>0</c:v>
                </c:pt>
                <c:pt idx="9">
                  <c:v>13</c:v>
                </c:pt>
                <c:pt idx="10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228032"/>
        <c:axId val="71106944"/>
      </c:barChart>
      <c:catAx>
        <c:axId val="7122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1106944"/>
        <c:crosses val="autoZero"/>
        <c:auto val="1"/>
        <c:lblAlgn val="ctr"/>
        <c:lblOffset val="100"/>
        <c:noMultiLvlLbl val="0"/>
      </c:catAx>
      <c:valAx>
        <c:axId val="71106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122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solidFill>
              <a:srgbClr val="A2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27</c:v>
                </c:pt>
                <c:pt idx="1">
                  <c:v>-13</c:v>
                </c:pt>
                <c:pt idx="2">
                  <c:v>-30</c:v>
                </c:pt>
                <c:pt idx="3">
                  <c:v>-19</c:v>
                </c:pt>
                <c:pt idx="4">
                  <c:v>-15</c:v>
                </c:pt>
                <c:pt idx="5">
                  <c:v>-10</c:v>
                </c:pt>
                <c:pt idx="6">
                  <c:v>-23</c:v>
                </c:pt>
                <c:pt idx="7">
                  <c:v>-8</c:v>
                </c:pt>
                <c:pt idx="8">
                  <c:v>12</c:v>
                </c:pt>
                <c:pt idx="9">
                  <c:v>23</c:v>
                </c:pt>
                <c:pt idx="10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181056"/>
        <c:axId val="75186944"/>
      </c:barChart>
      <c:catAx>
        <c:axId val="7518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5186944"/>
        <c:crosses val="autoZero"/>
        <c:auto val="1"/>
        <c:lblAlgn val="ctr"/>
        <c:lblOffset val="100"/>
        <c:noMultiLvlLbl val="0"/>
      </c:catAx>
      <c:valAx>
        <c:axId val="75186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181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36</c:v>
                </c:pt>
                <c:pt idx="1">
                  <c:v>11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22</c:v>
                </c:pt>
                <c:pt idx="6">
                  <c:v>4</c:v>
                </c:pt>
                <c:pt idx="7">
                  <c:v>-16</c:v>
                </c:pt>
                <c:pt idx="8">
                  <c:v>-7</c:v>
                </c:pt>
                <c:pt idx="9">
                  <c:v>2</c:v>
                </c:pt>
                <c:pt idx="1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214848"/>
        <c:axId val="75216384"/>
      </c:barChart>
      <c:catAx>
        <c:axId val="7521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5216384"/>
        <c:crosses val="autoZero"/>
        <c:auto val="1"/>
        <c:lblAlgn val="ctr"/>
        <c:lblOffset val="100"/>
        <c:noMultiLvlLbl val="0"/>
      </c:catAx>
      <c:valAx>
        <c:axId val="75216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214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solidFill>
              <a:srgbClr val="A20000"/>
            </a:solidFill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8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-14</c:v>
                </c:pt>
                <c:pt idx="1">
                  <c:v>-25</c:v>
                </c:pt>
                <c:pt idx="2">
                  <c:v>-20</c:v>
                </c:pt>
                <c:pt idx="3">
                  <c:v>-22</c:v>
                </c:pt>
                <c:pt idx="4">
                  <c:v>-17</c:v>
                </c:pt>
                <c:pt idx="5">
                  <c:v>-2</c:v>
                </c:pt>
                <c:pt idx="6">
                  <c:v>-8</c:v>
                </c:pt>
                <c:pt idx="7">
                  <c:v>-3</c:v>
                </c:pt>
                <c:pt idx="8">
                  <c:v>4</c:v>
                </c:pt>
                <c:pt idx="9">
                  <c:v>21</c:v>
                </c:pt>
                <c:pt idx="10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784896"/>
        <c:axId val="72790784"/>
      </c:barChart>
      <c:catAx>
        <c:axId val="727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2790784"/>
        <c:crosses val="autoZero"/>
        <c:auto val="1"/>
        <c:lblAlgn val="ctr"/>
        <c:lblOffset val="100"/>
        <c:noMultiLvlLbl val="0"/>
      </c:catAx>
      <c:valAx>
        <c:axId val="727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2784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gradFill flip="none" rotWithShape="1">
              <a:gsLst>
                <a:gs pos="0">
                  <a:srgbClr val="A20000">
                    <a:shade val="30000"/>
                    <a:satMod val="115000"/>
                  </a:srgbClr>
                </a:gs>
                <a:gs pos="50000">
                  <a:srgbClr val="A20000">
                    <a:shade val="67500"/>
                    <a:satMod val="115000"/>
                  </a:srgbClr>
                </a:gs>
                <a:gs pos="100000">
                  <a:srgbClr val="A2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8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-13</c:v>
                </c:pt>
                <c:pt idx="2">
                  <c:v>-12</c:v>
                </c:pt>
                <c:pt idx="3">
                  <c:v>-14</c:v>
                </c:pt>
                <c:pt idx="4">
                  <c:v>-12</c:v>
                </c:pt>
                <c:pt idx="5">
                  <c:v>-11</c:v>
                </c:pt>
                <c:pt idx="6">
                  <c:v>-18</c:v>
                </c:pt>
                <c:pt idx="7">
                  <c:v>-9</c:v>
                </c:pt>
                <c:pt idx="8">
                  <c:v>8</c:v>
                </c:pt>
                <c:pt idx="9">
                  <c:v>27</c:v>
                </c:pt>
                <c:pt idx="1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44448"/>
        <c:axId val="75545984"/>
      </c:barChart>
      <c:catAx>
        <c:axId val="7554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5545984"/>
        <c:crosses val="autoZero"/>
        <c:auto val="1"/>
        <c:lblAlgn val="ctr"/>
        <c:lblOffset val="100"/>
        <c:noMultiLvlLbl val="0"/>
      </c:catAx>
      <c:valAx>
        <c:axId val="75545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54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97925720671568E-2"/>
          <c:y val="0.18376033464566929"/>
          <c:w val="0.92538515795163745"/>
          <c:h val="0.70717199803149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Rating
(very good/good minus poor/very poor)</c:v>
                </c:pt>
              </c:strCache>
            </c:strRef>
          </c:tx>
          <c:spPr>
            <a:gradFill flip="none" rotWithShape="1">
              <a:gsLst>
                <a:gs pos="0">
                  <a:srgbClr val="A20000">
                    <a:shade val="30000"/>
                    <a:satMod val="115000"/>
                  </a:srgbClr>
                </a:gs>
                <a:gs pos="50000">
                  <a:srgbClr val="A20000">
                    <a:shade val="67500"/>
                    <a:satMod val="115000"/>
                  </a:srgbClr>
                </a:gs>
                <a:gs pos="100000">
                  <a:srgbClr val="A2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rgbClr val="A20000">
                      <a:shade val="30000"/>
                      <a:satMod val="115000"/>
                    </a:srgbClr>
                  </a:gs>
                  <a:gs pos="50000">
                    <a:srgbClr val="A20000">
                      <a:shade val="67500"/>
                      <a:satMod val="115000"/>
                    </a:srgbClr>
                  </a:gs>
                  <a:gs pos="100000">
                    <a:srgbClr val="A2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-25</c:v>
                </c:pt>
                <c:pt idx="1">
                  <c:v>-30</c:v>
                </c:pt>
                <c:pt idx="2">
                  <c:v>-30</c:v>
                </c:pt>
                <c:pt idx="3">
                  <c:v>-32</c:v>
                </c:pt>
                <c:pt idx="4">
                  <c:v>-34</c:v>
                </c:pt>
                <c:pt idx="5">
                  <c:v>-15</c:v>
                </c:pt>
                <c:pt idx="6">
                  <c:v>-29</c:v>
                </c:pt>
                <c:pt idx="7">
                  <c:v>-30</c:v>
                </c:pt>
                <c:pt idx="8">
                  <c:v>-16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22240"/>
        <c:axId val="76523776"/>
      </c:barChart>
      <c:catAx>
        <c:axId val="7652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6523776"/>
        <c:crosses val="autoZero"/>
        <c:auto val="1"/>
        <c:lblAlgn val="ctr"/>
        <c:lblOffset val="100"/>
        <c:noMultiLvlLbl val="0"/>
      </c:catAx>
      <c:valAx>
        <c:axId val="76523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6522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0.12226</cdr:x>
      <cdr:y>0</cdr:y>
    </cdr:from>
    <cdr:to>
      <cdr:x>0.93535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47641" y="0"/>
          <a:ext cx="6967305" cy="4178205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909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117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226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009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173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389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656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150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370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650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37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5699-45DE-4F99-8C28-5B1B29152776}" type="datetimeFigureOut">
              <a:rPr lang="en-IE" smtClean="0"/>
              <a:t>19/04/2013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612D-2106-4154-8306-5D565A07BA5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5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73049" y="77723"/>
            <a:ext cx="42354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 smtClean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</a:t>
            </a:r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: value for money</a:t>
            </a: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Overseas 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68" y="1620727"/>
            <a:ext cx="6753424" cy="418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0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02547825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793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/>
              <a:t>*(net result when ‘poor’ or ‘very poor’ score are subtracted from ‘good’ or very good’ scores)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5973" y="77723"/>
            <a:ext cx="4562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</a:t>
            </a:r>
            <a:r>
              <a:rPr lang="en-IE" sz="24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*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  <a:ea typeface="+mj-ea"/>
                <a:cs typeface="+mj-cs"/>
              </a:rPr>
              <a:t>All European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Other European</a:t>
            </a:r>
          </a:p>
          <a:p>
            <a:pPr algn="ctr"/>
            <a:r>
              <a:rPr lang="en-IE" sz="1400" b="1" dirty="0" smtClean="0">
                <a:latin typeface="Trebuchet MS" pitchFamily="34" charset="0"/>
              </a:rPr>
              <a:t>Visitors</a:t>
            </a:r>
            <a:endParaRPr lang="en-IE" sz="1400" b="1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37503"/>
            <a:ext cx="2754540" cy="20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3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45625329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793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/>
              <a:t>*(net result when ‘poor’ or ‘very poor’ score are subtracted from ‘good’ or very good’ scores)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5973" y="77723"/>
            <a:ext cx="4562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</a:t>
            </a:r>
            <a:r>
              <a:rPr lang="en-IE" sz="24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*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  <a:ea typeface="+mj-ea"/>
                <a:cs typeface="+mj-cs"/>
              </a:rPr>
              <a:t>French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French</a:t>
            </a:r>
          </a:p>
          <a:p>
            <a:pPr algn="ctr"/>
            <a:r>
              <a:rPr lang="en-IE" sz="1400" b="1" dirty="0" smtClean="0">
                <a:latin typeface="Trebuchet MS" pitchFamily="34" charset="0"/>
              </a:rPr>
              <a:t>Visitors</a:t>
            </a:r>
            <a:endParaRPr lang="en-IE" sz="1400" b="1" dirty="0"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64" y="-27421"/>
            <a:ext cx="3243305" cy="206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63637828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793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/>
              <a:t>*(net result when ‘poor’ or ‘very poor’ score are subtracted from ‘good’ or very good’ scores)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5973" y="77723"/>
            <a:ext cx="4562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</a:t>
            </a:r>
            <a:r>
              <a:rPr lang="en-IE" sz="24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*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  <a:ea typeface="+mj-ea"/>
                <a:cs typeface="+mj-cs"/>
              </a:rPr>
              <a:t>German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German</a:t>
            </a:r>
          </a:p>
          <a:p>
            <a:pPr algn="ctr"/>
            <a:r>
              <a:rPr lang="en-IE" sz="1400" b="1" dirty="0" smtClean="0">
                <a:latin typeface="Trebuchet MS" pitchFamily="34" charset="0"/>
              </a:rPr>
              <a:t>Visitors</a:t>
            </a:r>
            <a:endParaRPr lang="en-IE" sz="1400" b="1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55606"/>
            <a:ext cx="3650744" cy="212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20053302"/>
              </p:ext>
            </p:extLst>
          </p:nvPr>
        </p:nvGraphicFramePr>
        <p:xfrm>
          <a:off x="179512" y="2204864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3049" y="77723"/>
            <a:ext cx="42354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Ratings: value for money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</a:rPr>
              <a:t>US Visitors 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168032" y="-210300"/>
            <a:ext cx="2060848" cy="2426608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US</a:t>
            </a:r>
          </a:p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43320"/>
            <a:ext cx="4153494" cy="207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73050" y="77723"/>
            <a:ext cx="4235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Ratings: value for money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</a:rPr>
              <a:t>British Visitors 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168032" y="-210300"/>
            <a:ext cx="2060848" cy="2426608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British 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37" y="-76759"/>
            <a:ext cx="3199238" cy="207925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456" y="2188882"/>
            <a:ext cx="7045952" cy="393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73050" y="77723"/>
            <a:ext cx="4235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Ratings: value for money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</a:rPr>
              <a:t>All European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Other European</a:t>
            </a:r>
          </a:p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37503"/>
            <a:ext cx="2754540" cy="206590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5038"/>
            <a:ext cx="6512228" cy="40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1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73050" y="77723"/>
            <a:ext cx="4235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Ratings: value for money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</a:rPr>
              <a:t>French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French</a:t>
            </a:r>
          </a:p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64" y="-27421"/>
            <a:ext cx="3243305" cy="206085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5038"/>
            <a:ext cx="7344816" cy="455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11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73050" y="77723"/>
            <a:ext cx="4235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2002-2012</a:t>
            </a:r>
          </a:p>
          <a:p>
            <a:pPr lvl="0" algn="r"/>
            <a:r>
              <a:rPr lang="en-IE" sz="2400" b="1" dirty="0">
                <a:solidFill>
                  <a:srgbClr val="008000">
                    <a:lumMod val="75000"/>
                  </a:srgbClr>
                </a:solidFill>
                <a:latin typeface="Trebuchet MS" pitchFamily="34" charset="0"/>
              </a:rPr>
              <a:t>All Ratings: value for money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</a:rPr>
              <a:t>German Visitors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German</a:t>
            </a:r>
          </a:p>
          <a:p>
            <a:pPr algn="ctr"/>
            <a:r>
              <a:rPr lang="en-IE" sz="1400" b="1" dirty="0" smtClean="0">
                <a:solidFill>
                  <a:srgbClr val="FFFFFF"/>
                </a:solidFill>
                <a:latin typeface="Trebuchet MS" pitchFamily="34" charset="0"/>
              </a:rPr>
              <a:t>Visitors</a:t>
            </a:r>
            <a:endParaRPr lang="en-IE" sz="14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55606"/>
            <a:ext cx="3650744" cy="2129601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5038"/>
            <a:ext cx="6667643" cy="4131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9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92362498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361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 smtClean="0"/>
              <a:t>*(net result when ‘poor’ or ‘very poor’ score are subtracted from ‘good’ or very good’ scores) </a:t>
            </a:r>
            <a:endParaRPr lang="en-IE" sz="11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546037" y="77723"/>
            <a:ext cx="45624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money*</a:t>
            </a:r>
          </a:p>
        </p:txBody>
      </p:sp>
      <p:sp>
        <p:nvSpPr>
          <p:cNvPr id="7" name="Right Triangle 6"/>
          <p:cNvSpPr/>
          <p:nvPr/>
        </p:nvSpPr>
        <p:spPr>
          <a:xfrm rot="5400000">
            <a:off x="276044" y="-318312"/>
            <a:ext cx="2060848" cy="2642632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Overseas Visitors</a:t>
            </a:r>
            <a:endParaRPr lang="en-IE" sz="14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40912920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793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/>
              <a:t>*(net result when ‘poor’ or ‘very poor’ score are subtracted from ‘good’ or very good’ scores)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5973" y="77723"/>
            <a:ext cx="4562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</a:t>
            </a:r>
            <a:r>
              <a:rPr lang="en-IE" sz="24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*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  <a:ea typeface="+mj-ea"/>
                <a:cs typeface="+mj-cs"/>
              </a:rPr>
              <a:t>US Visitors 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168032" y="-210300"/>
            <a:ext cx="2060848" cy="2426608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US</a:t>
            </a:r>
          </a:p>
          <a:p>
            <a:pPr algn="ctr"/>
            <a:r>
              <a:rPr lang="en-IE" sz="1400" b="1" dirty="0" smtClean="0">
                <a:latin typeface="Trebuchet MS" pitchFamily="34" charset="0"/>
              </a:rPr>
              <a:t>Visitors</a:t>
            </a:r>
            <a:endParaRPr lang="en-IE" sz="1400" b="1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48" y="-43320"/>
            <a:ext cx="4153494" cy="207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04693300"/>
              </p:ext>
            </p:extLst>
          </p:nvPr>
        </p:nvGraphicFramePr>
        <p:xfrm>
          <a:off x="287524" y="1339897"/>
          <a:ext cx="8568952" cy="417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525344"/>
            <a:ext cx="54793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00" i="1" dirty="0"/>
              <a:t>*(net result when ‘poor’ or ‘very poor’ score are subtracted from ‘good’ or very good’ scores)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5973" y="77723"/>
            <a:ext cx="4562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2002-2012</a:t>
            </a:r>
          </a:p>
          <a:p>
            <a:pPr algn="r"/>
            <a:r>
              <a:rPr lang="en-IE" sz="2400" b="1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Net rating of value for money</a:t>
            </a:r>
            <a:r>
              <a:rPr lang="en-IE" sz="24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*</a:t>
            </a:r>
          </a:p>
          <a:p>
            <a:pPr algn="r"/>
            <a:r>
              <a:rPr lang="en-IE" sz="2400" b="1" dirty="0" smtClean="0">
                <a:solidFill>
                  <a:srgbClr val="A20000"/>
                </a:solidFill>
                <a:latin typeface="Trebuchet MS" pitchFamily="34" charset="0"/>
                <a:ea typeface="+mj-ea"/>
                <a:cs typeface="+mj-cs"/>
              </a:rPr>
              <a:t>British Visitors </a:t>
            </a:r>
            <a:endParaRPr lang="en-IE" sz="2400" b="1" dirty="0">
              <a:solidFill>
                <a:srgbClr val="A20000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7" name="Right Triangle 6"/>
          <p:cNvSpPr/>
          <p:nvPr/>
        </p:nvSpPr>
        <p:spPr>
          <a:xfrm rot="5400000">
            <a:off x="168032" y="-210300"/>
            <a:ext cx="2060848" cy="2426608"/>
          </a:xfrm>
          <a:prstGeom prst="rtTriangl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IE" sz="1400" b="1" dirty="0" smtClean="0">
                <a:latin typeface="Trebuchet MS" pitchFamily="34" charset="0"/>
              </a:rPr>
              <a:t>British Visitors</a:t>
            </a:r>
            <a:endParaRPr lang="en-IE" sz="1400" b="1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37" y="-76759"/>
            <a:ext cx="3199238" cy="207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8000"/>
      </a:dk1>
      <a:lt1>
        <a:srgbClr val="FFFFFF"/>
      </a:lt1>
      <a:dk2>
        <a:srgbClr val="008000"/>
      </a:dk2>
      <a:lt2>
        <a:srgbClr val="FFFFFF"/>
      </a:lt2>
      <a:accent1>
        <a:srgbClr val="008000"/>
      </a:accent1>
      <a:accent2>
        <a:srgbClr val="008000"/>
      </a:accent2>
      <a:accent3>
        <a:srgbClr val="008000"/>
      </a:accent3>
      <a:accent4>
        <a:srgbClr val="008000"/>
      </a:accent4>
      <a:accent5>
        <a:srgbClr val="C00000"/>
      </a:accent5>
      <a:accent6>
        <a:srgbClr val="00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288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Nessa Skehan</dc:creator>
  <cp:lastModifiedBy>Catherine Whelan</cp:lastModifiedBy>
  <cp:revision>20</cp:revision>
  <dcterms:created xsi:type="dcterms:W3CDTF">2013-04-15T13:15:20Z</dcterms:created>
  <dcterms:modified xsi:type="dcterms:W3CDTF">2013-04-19T14:30:13Z</dcterms:modified>
</cp:coreProperties>
</file>